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5"/>
  </p:notesMasterIdLst>
  <p:sldIdLst>
    <p:sldId id="256" r:id="rId2"/>
    <p:sldId id="290" r:id="rId3"/>
    <p:sldId id="704" r:id="rId4"/>
    <p:sldId id="705" r:id="rId5"/>
    <p:sldId id="346" r:id="rId6"/>
    <p:sldId id="257" r:id="rId7"/>
    <p:sldId id="348" r:id="rId8"/>
    <p:sldId id="291" r:id="rId9"/>
    <p:sldId id="706" r:id="rId10"/>
    <p:sldId id="347" r:id="rId11"/>
    <p:sldId id="304" r:id="rId12"/>
    <p:sldId id="305" r:id="rId13"/>
    <p:sldId id="349" r:id="rId14"/>
    <p:sldId id="350" r:id="rId15"/>
    <p:sldId id="260" r:id="rId16"/>
    <p:sldId id="292" r:id="rId17"/>
    <p:sldId id="262" r:id="rId18"/>
    <p:sldId id="306" r:id="rId19"/>
    <p:sldId id="378" r:id="rId20"/>
    <p:sldId id="345" r:id="rId21"/>
    <p:sldId id="258" r:id="rId22"/>
    <p:sldId id="293" r:id="rId23"/>
    <p:sldId id="358" r:id="rId24"/>
    <p:sldId id="271" r:id="rId25"/>
    <p:sldId id="307" r:id="rId26"/>
    <p:sldId id="270" r:id="rId27"/>
    <p:sldId id="269" r:id="rId28"/>
    <p:sldId id="272" r:id="rId29"/>
    <p:sldId id="308" r:id="rId30"/>
    <p:sldId id="267" r:id="rId31"/>
    <p:sldId id="268" r:id="rId32"/>
    <p:sldId id="354" r:id="rId33"/>
    <p:sldId id="259" r:id="rId34"/>
    <p:sldId id="295" r:id="rId35"/>
    <p:sldId id="351" r:id="rId36"/>
    <p:sldId id="352" r:id="rId37"/>
    <p:sldId id="298" r:id="rId38"/>
    <p:sldId id="353" r:id="rId39"/>
    <p:sldId id="297" r:id="rId40"/>
    <p:sldId id="299" r:id="rId41"/>
    <p:sldId id="300" r:id="rId42"/>
    <p:sldId id="301" r:id="rId43"/>
    <p:sldId id="281" r:id="rId44"/>
    <p:sldId id="371" r:id="rId45"/>
    <p:sldId id="707" r:id="rId46"/>
    <p:sldId id="280" r:id="rId47"/>
    <p:sldId id="344" r:id="rId48"/>
    <p:sldId id="278" r:id="rId49"/>
    <p:sldId id="343" r:id="rId50"/>
    <p:sldId id="342" r:id="rId51"/>
    <p:sldId id="362" r:id="rId52"/>
    <p:sldId id="341" r:id="rId53"/>
    <p:sldId id="340" r:id="rId54"/>
    <p:sldId id="560" r:id="rId55"/>
    <p:sldId id="356" r:id="rId56"/>
    <p:sldId id="357" r:id="rId57"/>
    <p:sldId id="359" r:id="rId58"/>
    <p:sldId id="360" r:id="rId59"/>
    <p:sldId id="361" r:id="rId60"/>
    <p:sldId id="369" r:id="rId61"/>
    <p:sldId id="370" r:id="rId62"/>
    <p:sldId id="517" r:id="rId63"/>
    <p:sldId id="652" r:id="rId64"/>
    <p:sldId id="363" r:id="rId65"/>
    <p:sldId id="558" r:id="rId66"/>
    <p:sldId id="364" r:id="rId67"/>
    <p:sldId id="365" r:id="rId68"/>
    <p:sldId id="366" r:id="rId69"/>
    <p:sldId id="559" r:id="rId70"/>
    <p:sldId id="516" r:id="rId71"/>
    <p:sldId id="653" r:id="rId72"/>
    <p:sldId id="367" r:id="rId73"/>
    <p:sldId id="368" r:id="rId74"/>
    <p:sldId id="387" r:id="rId75"/>
    <p:sldId id="611" r:id="rId76"/>
    <p:sldId id="388" r:id="rId77"/>
    <p:sldId id="390" r:id="rId78"/>
    <p:sldId id="389" r:id="rId79"/>
    <p:sldId id="383" r:id="rId80"/>
    <p:sldId id="651" r:id="rId81"/>
    <p:sldId id="391" r:id="rId82"/>
    <p:sldId id="386" r:id="rId83"/>
    <p:sldId id="385" r:id="rId84"/>
    <p:sldId id="355" r:id="rId85"/>
    <p:sldId id="373" r:id="rId86"/>
    <p:sldId id="372" r:id="rId87"/>
    <p:sldId id="374" r:id="rId88"/>
    <p:sldId id="650" r:id="rId89"/>
    <p:sldId id="648" r:id="rId90"/>
    <p:sldId id="375" r:id="rId91"/>
    <p:sldId id="376" r:id="rId92"/>
    <p:sldId id="392" r:id="rId93"/>
    <p:sldId id="393" r:id="rId94"/>
    <p:sldId id="649" r:id="rId95"/>
    <p:sldId id="294" r:id="rId96"/>
    <p:sldId id="296" r:id="rId97"/>
    <p:sldId id="379" r:id="rId98"/>
    <p:sldId id="302" r:id="rId99"/>
    <p:sldId id="381" r:id="rId100"/>
    <p:sldId id="382" r:id="rId101"/>
    <p:sldId id="645" r:id="rId102"/>
    <p:sldId id="644" r:id="rId103"/>
    <p:sldId id="647" r:id="rId104"/>
    <p:sldId id="708" r:id="rId105"/>
    <p:sldId id="709" r:id="rId106"/>
    <p:sldId id="654" r:id="rId107"/>
    <p:sldId id="451" r:id="rId108"/>
    <p:sldId id="454" r:id="rId109"/>
    <p:sldId id="452" r:id="rId110"/>
    <p:sldId id="453" r:id="rId111"/>
    <p:sldId id="455" r:id="rId112"/>
    <p:sldId id="456" r:id="rId113"/>
    <p:sldId id="646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433" autoAdjust="0"/>
    <p:restoredTop sz="94660"/>
  </p:normalViewPr>
  <p:slideViewPr>
    <p:cSldViewPr>
      <p:cViewPr varScale="1">
        <p:scale>
          <a:sx n="75" d="100"/>
          <a:sy n="75" d="100"/>
        </p:scale>
        <p:origin x="-108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B5012-ECE7-4542-A8A6-B069D0FFC74B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E0384-EB6F-4CE8-A6F1-983850BDC9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panose="020F0502020204030204"/>
                <a:cs typeface="Calibri" panose="020F0502020204030204"/>
              </a:rPr>
              <a:t>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E0384-EB6F-4CE8-A6F1-983850BDC9A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5BA5A-B5B5-4C20-A78D-6C0EF43F509D}" type="datetimeFigureOut">
              <a:rPr lang="en-US" smtClean="0"/>
              <a:pPr/>
              <a:t>9/16/2018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EA9E8-D9C8-4117-8F76-AF8CA92E7F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media" Target="file:///C:\Users\Dell\Desktop\videoplayback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videoplayback.mp4" TargetMode="External"/><Relationship Id="rId4" Type="http://schemas.openxmlformats.org/officeDocument/2006/relationships/image" Target="../media/image53.png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media" Target="file:///C:\Users\Dell\Desktop\videoplayback%20(1)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videoplayback%20(1).mp4" TargetMode="External"/><Relationship Id="rId4" Type="http://schemas.openxmlformats.org/officeDocument/2006/relationships/image" Target="../media/image5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file:///C:\Users\Dell\Desktop\videoplayback%20(2).mp4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esktop\videoplayback%20(2).mp4" TargetMode="Externa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err="1" smtClean="0"/>
              <a:t>ASD</a:t>
            </a:r>
            <a:r>
              <a:rPr lang="en-US" b="1" dirty="0" smtClean="0"/>
              <a:t> ECHO ASSESSMENT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4572000"/>
            <a:ext cx="4572000" cy="10668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tx1"/>
                </a:solidFill>
              </a:rPr>
              <a:t>Dr.Rakesh</a:t>
            </a:r>
            <a:r>
              <a:rPr lang="en-US" sz="2800" dirty="0">
                <a:solidFill>
                  <a:schemeClr val="tx1"/>
                </a:solidFill>
              </a:rPr>
              <a:t> .K</a:t>
            </a:r>
          </a:p>
          <a:p>
            <a:r>
              <a:rPr lang="en-US" sz="2800" dirty="0">
                <a:solidFill>
                  <a:schemeClr val="tx1"/>
                </a:solidFill>
              </a:rPr>
              <a:t>Senior Resident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/>
              <a:t>Ostium</a:t>
            </a:r>
            <a:r>
              <a:rPr lang="en-US" b="1" dirty="0" smtClean="0"/>
              <a:t> </a:t>
            </a:r>
            <a:r>
              <a:rPr lang="en-US" b="1" dirty="0" err="1" smtClean="0"/>
              <a:t>Primum</a:t>
            </a:r>
            <a:r>
              <a:rPr lang="en-US" b="1" dirty="0" smtClean="0"/>
              <a:t>- ASD/Partial AVCD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Seen in the inferior IAS.</a:t>
            </a:r>
          </a:p>
          <a:p>
            <a:r>
              <a:rPr lang="en-US" dirty="0" smtClean="0"/>
              <a:t>As part of the spectrum of AV canal defects</a:t>
            </a:r>
          </a:p>
          <a:p>
            <a:r>
              <a:rPr lang="en-US" dirty="0" smtClean="0"/>
              <a:t>Common AV valve annulus and two AV valve orifices.</a:t>
            </a:r>
          </a:p>
          <a:p>
            <a:r>
              <a:rPr lang="en-US" dirty="0" smtClean="0"/>
              <a:t>Both AV valve in same line.</a:t>
            </a:r>
          </a:p>
          <a:p>
            <a:r>
              <a:rPr lang="en-US" dirty="0" smtClean="0"/>
              <a:t>Two bridging leaflets (instead of AML &amp; STL) that straddle from the RV</a:t>
            </a:r>
            <a:r>
              <a:rPr lang="en-US" dirty="0" smtClean="0">
                <a:sym typeface="Wingdings" panose="05000000000000000000" pitchFamily="2" charset="2"/>
              </a:rPr>
              <a:t>LV.</a:t>
            </a:r>
          </a:p>
          <a:p>
            <a:r>
              <a:rPr lang="en-US" dirty="0" smtClean="0"/>
              <a:t>Cleft left ‘mitral valve’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153400" cy="7318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Indication for ASD closure</a:t>
            </a:r>
            <a:endParaRPr lang="en-US" dirty="0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175" t="18520" r="31069" b="36022"/>
          <a:stretch>
            <a:fillRect/>
          </a:stretch>
        </p:blipFill>
        <p:spPr bwMode="auto">
          <a:xfrm>
            <a:off x="0" y="685800"/>
            <a:ext cx="9144000" cy="568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6248400"/>
            <a:ext cx="90036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Baumgartner H et al. ESC Guideline for the management of grown-up congenital heart disease</a:t>
            </a:r>
          </a:p>
          <a:p>
            <a:r>
              <a:rPr lang="en-US" dirty="0" smtClean="0"/>
              <a:t> (2010). Eur. H. J (2010) 31; 2915-2957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980" t="6734" r="14972" b="7407"/>
          <a:stretch>
            <a:fillRect/>
          </a:stretch>
        </p:blipFill>
        <p:spPr>
          <a:xfrm>
            <a:off x="71120" y="274955"/>
            <a:ext cx="9001125" cy="620395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45" y="70803"/>
            <a:ext cx="8229600" cy="1143000"/>
          </a:xfrm>
        </p:spPr>
        <p:txBody>
          <a:bodyPr/>
          <a:lstStyle/>
          <a:p>
            <a:r>
              <a:rPr lang="en-US"/>
              <a:t>Devices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10" y="1477645"/>
            <a:ext cx="8427085" cy="4648835"/>
          </a:xfrm>
        </p:spPr>
        <p:txBody>
          <a:bodyPr>
            <a:normAutofit/>
          </a:bodyPr>
          <a:lstStyle/>
          <a:p>
            <a:r>
              <a:rPr lang="en-US">
                <a:sym typeface="+mn-ea"/>
              </a:rPr>
              <a:t>U.S. FDA </a:t>
            </a:r>
            <a:r>
              <a:rPr lang="en-US"/>
              <a:t>approved device </a:t>
            </a:r>
          </a:p>
          <a:p>
            <a:r>
              <a:rPr lang="en-US" b="1"/>
              <a:t>Amplatzer Septal Occulder</a:t>
            </a:r>
            <a:r>
              <a:rPr lang="en-US"/>
              <a:t>-</a:t>
            </a:r>
            <a:r>
              <a:rPr lang="en-US">
                <a:sym typeface="+mn-ea"/>
              </a:rPr>
              <a:t> defects up to 35 mm</a:t>
            </a:r>
            <a:endParaRPr lang="en-US"/>
          </a:p>
          <a:p>
            <a:r>
              <a:rPr lang="en-US" b="1"/>
              <a:t>Gore Helex </a:t>
            </a:r>
            <a:r>
              <a:rPr lang="en-US" b="1">
                <a:sym typeface="+mn-ea"/>
              </a:rPr>
              <a:t>Septal Occulder </a:t>
            </a:r>
            <a:r>
              <a:rPr lang="en-US" b="1"/>
              <a:t>device</a:t>
            </a:r>
            <a:r>
              <a:rPr lang="en-US"/>
              <a:t> -defects up to 17 to18 mm</a:t>
            </a:r>
          </a:p>
          <a:p>
            <a:r>
              <a:rPr lang="en-US" b="1">
                <a:sym typeface="+mn-ea"/>
              </a:rPr>
              <a:t>Helex device  -</a:t>
            </a:r>
            <a:r>
              <a:rPr lang="en-US">
                <a:sym typeface="+mn-ea"/>
              </a:rPr>
              <a:t>may be used in </a:t>
            </a:r>
            <a:r>
              <a:rPr lang="en-US"/>
              <a:t>deficient anterior rims.</a:t>
            </a:r>
          </a:p>
          <a:p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ASD device closure Challenges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38820" cy="4526280"/>
          </a:xfrm>
        </p:spPr>
        <p:txBody>
          <a:bodyPr>
            <a:normAutofit/>
          </a:bodyPr>
          <a:lstStyle/>
          <a:p>
            <a:r>
              <a:rPr lang="en-US" sz="2800">
                <a:sym typeface="+mn-ea"/>
              </a:rPr>
              <a:t>Size &gt; 30mm </a:t>
            </a:r>
          </a:p>
          <a:p>
            <a:pPr lvl="1"/>
            <a:r>
              <a:rPr lang="en-US" sz="2400">
                <a:sym typeface="+mn-ea"/>
              </a:rPr>
              <a:t>LUPV or RUPV technique may be adopted</a:t>
            </a:r>
            <a:endParaRPr lang="en-US" sz="2400"/>
          </a:p>
          <a:p>
            <a:pPr lvl="1"/>
            <a:r>
              <a:rPr lang="en-US" sz="2800">
                <a:sym typeface="+mn-ea"/>
              </a:rPr>
              <a:t>Balloon assist technique</a:t>
            </a:r>
            <a:endParaRPr lang="en-US" sz="2800"/>
          </a:p>
          <a:p>
            <a:r>
              <a:rPr lang="en-US"/>
              <a:t>Elderly</a:t>
            </a:r>
          </a:p>
          <a:p>
            <a:r>
              <a:rPr lang="en-US"/>
              <a:t>PHTN</a:t>
            </a:r>
          </a:p>
          <a:p>
            <a:r>
              <a:rPr lang="en-US"/>
              <a:t>RV dysfunction</a:t>
            </a:r>
          </a:p>
          <a:p>
            <a:r>
              <a:rPr lang="en-US">
                <a:latin typeface="Arial" panose="020B0604020202020204" pitchFamily="34" charset="0"/>
              </a:rPr>
              <a:t>Masked ↑</a:t>
            </a:r>
            <a:r>
              <a:rPr lang="en-US"/>
              <a:t>LVEDP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ASD Device closure complication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Device </a:t>
            </a:r>
            <a:r>
              <a:rPr lang="en-US" dirty="0" err="1" smtClean="0"/>
              <a:t>embolisation</a:t>
            </a:r>
            <a:endParaRPr lang="en-US" dirty="0" smtClean="0"/>
          </a:p>
          <a:p>
            <a:r>
              <a:rPr lang="en-US" dirty="0" smtClean="0"/>
              <a:t>Residual ASD/missed additional ASDs</a:t>
            </a:r>
          </a:p>
          <a:p>
            <a:r>
              <a:rPr lang="en-US" dirty="0" smtClean="0"/>
              <a:t>Accidental incorporation of Eustachian valve in to device</a:t>
            </a:r>
          </a:p>
          <a:p>
            <a:r>
              <a:rPr lang="en-US" dirty="0" err="1" smtClean="0"/>
              <a:t>Hemolysis</a:t>
            </a:r>
            <a:endParaRPr lang="en-US" dirty="0" smtClean="0"/>
          </a:p>
          <a:p>
            <a:r>
              <a:rPr lang="en-US" dirty="0" smtClean="0"/>
              <a:t>Cardiac Erosion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9053" t="21887" r="14977" b="19186"/>
          <a:stretch>
            <a:fillRect/>
          </a:stretch>
        </p:blipFill>
        <p:spPr bwMode="auto">
          <a:xfrm>
            <a:off x="0" y="-46121"/>
            <a:ext cx="9144000" cy="6878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Referance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/>
              <a:t>Braunwald's Heart Disease, A Textbook of Cardiovascular Medicine.10th edition </a:t>
            </a:r>
          </a:p>
          <a:p>
            <a:r>
              <a:rPr lang="en-US" sz="1800"/>
              <a:t>Moss and Adams' Heart Disease in Infants, Children, and Adolescents. 9</a:t>
            </a:r>
            <a:r>
              <a:rPr lang="en-US" sz="1800">
                <a:sym typeface="+mn-ea"/>
              </a:rPr>
              <a:t>th Edition</a:t>
            </a:r>
            <a:endParaRPr lang="en-US" sz="1800"/>
          </a:p>
          <a:p>
            <a:r>
              <a:rPr lang="en-US" sz="1800">
                <a:sym typeface="+mn-ea"/>
              </a:rPr>
              <a:t>Feigenbaum's Echocardiography.7th edition </a:t>
            </a:r>
          </a:p>
          <a:p>
            <a:r>
              <a:rPr lang="en-US" sz="1800">
                <a:sym typeface="+mn-ea"/>
              </a:rPr>
              <a:t>ESC Guidelines for the management of grown-up congenital heart disease.2010</a:t>
            </a:r>
          </a:p>
          <a:p>
            <a:r>
              <a:rPr lang="en-US" sz="1800">
                <a:sym typeface="+mn-ea"/>
              </a:rPr>
              <a:t>Guidelines for Performing a Comprehensive Transesophageal chocardiographic Examination:Recommendations from the American Society of Echocardiography and the Society of Cardiovascular Anesthesiologists.J Am Soc Echocardiogr 2013;26:921-64.)</a:t>
            </a:r>
          </a:p>
          <a:p>
            <a:r>
              <a:rPr lang="en-US" sz="1800">
                <a:sym typeface="+mn-ea"/>
              </a:rPr>
              <a:t>Various articles in Circulation &amp; JACC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Question-1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Maximum diameter of ASD is in </a:t>
            </a:r>
          </a:p>
          <a:p>
            <a:pPr marL="0" lvl="0" indent="0">
              <a:buNone/>
              <a:defRPr/>
            </a:pPr>
            <a:endParaRPr lang="en-US" dirty="0" smtClean="0"/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Early systole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Late systole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Early diastole 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Late diastole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 defect in  OS-ASD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a)Inferior posterior rim</a:t>
            </a:r>
          </a:p>
          <a:p>
            <a:pPr>
              <a:buNone/>
            </a:pPr>
            <a:r>
              <a:rPr lang="en-US" dirty="0" smtClean="0"/>
              <a:t>b)Inferior anterior rim</a:t>
            </a:r>
          </a:p>
          <a:p>
            <a:pPr>
              <a:buNone/>
            </a:pPr>
            <a:r>
              <a:rPr lang="en-US" dirty="0" smtClean="0"/>
              <a:t>c)Central defect</a:t>
            </a:r>
          </a:p>
          <a:p>
            <a:pPr>
              <a:buNone/>
            </a:pPr>
            <a:r>
              <a:rPr lang="en-US" dirty="0" smtClean="0"/>
              <a:t>d)Multiple rim</a:t>
            </a:r>
            <a:endParaRPr 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3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  <a:defRPr/>
            </a:pPr>
            <a:r>
              <a:rPr lang="en-US" dirty="0" smtClean="0"/>
              <a:t>Aortic rim In TEE is seen in 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endParaRPr lang="en-US" dirty="0" smtClean="0"/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Mid esophageal 0</a:t>
            </a:r>
            <a:r>
              <a:rPr lang="en-US" baseline="30000" dirty="0" smtClean="0"/>
              <a:t>o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Mid esophageal 40</a:t>
            </a:r>
            <a:r>
              <a:rPr lang="en-US" baseline="30000" dirty="0" smtClean="0"/>
              <a:t>o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Mid esophageal 90</a:t>
            </a:r>
            <a:r>
              <a:rPr lang="en-US" baseline="30000" dirty="0" smtClean="0"/>
              <a:t>o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err="1" smtClean="0"/>
              <a:t>Gastroesophageal</a:t>
            </a:r>
            <a:r>
              <a:rPr lang="en-US" dirty="0" smtClean="0"/>
              <a:t> </a:t>
            </a:r>
            <a:r>
              <a:rPr lang="en-US" dirty="0" err="1" smtClean="0"/>
              <a:t>jn</a:t>
            </a:r>
            <a:r>
              <a:rPr lang="en-US" dirty="0" smtClean="0"/>
              <a:t> retroflexed 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Sinus venous ASD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Ectopic or incomplete incorporation of right horn of  sinus </a:t>
            </a:r>
            <a:r>
              <a:rPr lang="en-US" dirty="0" err="1" smtClean="0"/>
              <a:t>venosus</a:t>
            </a:r>
            <a:r>
              <a:rPr lang="en-US" dirty="0" smtClean="0">
                <a:sym typeface="Wingdings" panose="05000000000000000000" pitchFamily="2" charset="2"/>
              </a:rPr>
              <a:t>. 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Deficiency</a:t>
            </a:r>
            <a:r>
              <a:rPr lang="en-US" dirty="0" smtClean="0"/>
              <a:t> of wall that separate RUPV from SVC-SVC type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Deficiency</a:t>
            </a:r>
            <a:r>
              <a:rPr lang="en-US" dirty="0" smtClean="0"/>
              <a:t> of wall that separate RLPV and/or RMPV and the RA -IVC type </a:t>
            </a:r>
          </a:p>
          <a:p>
            <a:r>
              <a:rPr lang="en-US" dirty="0" smtClean="0"/>
              <a:t>90-95 % associated with PAPVD</a:t>
            </a:r>
          </a:p>
          <a:p>
            <a:r>
              <a:rPr lang="en-US" dirty="0" smtClean="0"/>
              <a:t>IVC type very rare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IVC rim and SVC rim is evaluated in (TEE) mid esophageal</a:t>
            </a:r>
          </a:p>
          <a:p>
            <a:pPr lvl="0">
              <a:buNone/>
              <a:defRPr/>
            </a:pPr>
            <a:endParaRPr lang="en-US" dirty="0" smtClean="0"/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90</a:t>
            </a:r>
            <a:r>
              <a:rPr lang="en-US" baseline="30000" dirty="0" smtClean="0"/>
              <a:t>o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50</a:t>
            </a:r>
            <a:r>
              <a:rPr lang="en-US" baseline="30000" dirty="0" smtClean="0"/>
              <a:t>o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0</a:t>
            </a:r>
            <a:r>
              <a:rPr lang="en-US" baseline="30000" dirty="0" smtClean="0"/>
              <a:t>o</a:t>
            </a:r>
          </a:p>
          <a:p>
            <a:pPr marL="514350" lvl="0" indent="-514350">
              <a:buFont typeface="Arial" panose="020B0604020202020204" pitchFamily="34" charset="0"/>
              <a:buAutoNum type="alphaLcParenR"/>
              <a:defRPr/>
            </a:pPr>
            <a:r>
              <a:rPr lang="en-US" dirty="0" smtClean="0"/>
              <a:t>140</a:t>
            </a:r>
            <a:r>
              <a:rPr lang="en-US" baseline="30000" dirty="0" smtClean="0"/>
              <a:t>o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5123180"/>
            <a:ext cx="8412480" cy="2025015"/>
          </a:xfrm>
        </p:spPr>
        <p:txBody>
          <a:bodyPr>
            <a:normAutofit/>
          </a:bodyPr>
          <a:lstStyle/>
          <a:p>
            <a:r>
              <a:rPr lang="en-US"/>
              <a:t>Question 5</a:t>
            </a:r>
            <a:br>
              <a:rPr lang="en-US"/>
            </a:br>
            <a:r>
              <a:rPr lang="en-US" sz="2800"/>
              <a:t>Identify the defect</a:t>
            </a:r>
          </a:p>
        </p:txBody>
      </p:sp>
      <p:pic>
        <p:nvPicPr>
          <p:cNvPr id="4" name="videoplayback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650" y="-16510"/>
            <a:ext cx="7590155" cy="5236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68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Question 6</a:t>
            </a:r>
            <a:br>
              <a:rPr lang="en-US"/>
            </a:br>
            <a:r>
              <a:rPr lang="en-US" sz="2800"/>
              <a:t>Identify the defects</a:t>
            </a:r>
          </a:p>
        </p:txBody>
      </p:sp>
      <p:pic>
        <p:nvPicPr>
          <p:cNvPr id="4" name="videoplayback (1)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905" y="-432435"/>
            <a:ext cx="7433945" cy="5916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378825" cy="1932305"/>
          </a:xfrm>
        </p:spPr>
        <p:txBody>
          <a:bodyPr>
            <a:normAutofit/>
          </a:bodyPr>
          <a:lstStyle/>
          <a:p>
            <a:r>
              <a:rPr lang="en-US" sz="6600" dirty="0" smtClean="0">
                <a:sym typeface="+mn-ea"/>
              </a:rPr>
              <a:t>Thank you</a:t>
            </a:r>
            <a:r>
              <a:rPr lang="en-US" dirty="0"/>
              <a:t/>
            </a:r>
            <a:br>
              <a:rPr lang="en-US" dirty="0"/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1606" t="20202" r="23491" b="36027"/>
          <a:stretch>
            <a:fillRect/>
          </a:stretch>
        </p:blipFill>
        <p:spPr>
          <a:xfrm>
            <a:off x="626110" y="1997710"/>
            <a:ext cx="7730490" cy="39770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CS-ASD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82000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Left horn of </a:t>
            </a:r>
            <a:r>
              <a:rPr lang="en-US" dirty="0" err="1" smtClean="0"/>
              <a:t>sinous</a:t>
            </a:r>
            <a:r>
              <a:rPr lang="en-US" dirty="0" smtClean="0"/>
              <a:t> </a:t>
            </a:r>
            <a:r>
              <a:rPr lang="en-US" dirty="0" err="1" smtClean="0"/>
              <a:t>venosus</a:t>
            </a:r>
            <a:r>
              <a:rPr lang="en-US" dirty="0" smtClean="0"/>
              <a:t> is involved.</a:t>
            </a:r>
          </a:p>
          <a:p>
            <a:r>
              <a:rPr lang="en-US" dirty="0" err="1" smtClean="0"/>
              <a:t>Raghib</a:t>
            </a:r>
            <a:r>
              <a:rPr lang="en-US" dirty="0" smtClean="0"/>
              <a:t> syndrome CS-ASD+ L-SVC.</a:t>
            </a:r>
          </a:p>
          <a:p>
            <a:r>
              <a:rPr lang="en-US" dirty="0" smtClean="0"/>
              <a:t>Shunt -LA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Dilated CS</a:t>
            </a:r>
            <a:r>
              <a:rPr lang="en-US" dirty="0" smtClean="0">
                <a:sym typeface="Wingdings" panose="05000000000000000000" pitchFamily="2" charset="2"/>
              </a:rPr>
              <a:t>RA</a:t>
            </a:r>
            <a:endParaRPr lang="en-US" dirty="0" smtClean="0"/>
          </a:p>
          <a:p>
            <a:r>
              <a:rPr lang="en-US" dirty="0" smtClean="0"/>
              <a:t>Failure of development of wall b/w CS and left </a:t>
            </a:r>
            <a:r>
              <a:rPr lang="en-US" dirty="0" err="1" smtClean="0"/>
              <a:t>artium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 contrast echo (left UL vein contrast) </a:t>
            </a:r>
            <a:r>
              <a:rPr lang="en-US" dirty="0" smtClean="0">
                <a:sym typeface="Wingdings" panose="05000000000000000000" pitchFamily="2" charset="2"/>
              </a:rPr>
              <a:t>CS may spill over to LARA.</a:t>
            </a:r>
            <a:endParaRPr lang="en-US" dirty="0" smtClean="0"/>
          </a:p>
          <a:p>
            <a:r>
              <a:rPr lang="en-US" dirty="0" smtClean="0"/>
              <a:t>Device closure possible in Type 3 CS-ASD</a:t>
            </a:r>
          </a:p>
          <a:p>
            <a:r>
              <a:rPr lang="en-US" dirty="0" smtClean="0"/>
              <a:t>Types </a:t>
            </a:r>
          </a:p>
          <a:p>
            <a:pPr lvl="1"/>
            <a:r>
              <a:rPr lang="en-US" dirty="0" smtClean="0"/>
              <a:t>Type-1-complete unroofed CS with LSVC</a:t>
            </a:r>
          </a:p>
          <a:p>
            <a:pPr lvl="1"/>
            <a:r>
              <a:rPr lang="en-US" dirty="0" smtClean="0"/>
              <a:t>Type-2-</a:t>
            </a:r>
            <a:r>
              <a:rPr lang="en-US" dirty="0" smtClean="0">
                <a:sym typeface="+mn-ea"/>
              </a:rPr>
              <a:t>complete unroofed CS without LSVC</a:t>
            </a:r>
          </a:p>
          <a:p>
            <a:pPr lvl="1"/>
            <a:r>
              <a:rPr lang="en-US" dirty="0" smtClean="0">
                <a:sym typeface="+mn-ea"/>
              </a:rPr>
              <a:t>Type-3-unroofed at mid portion of CS</a:t>
            </a:r>
          </a:p>
          <a:p>
            <a:pPr lvl="1"/>
            <a:r>
              <a:rPr lang="en-US" dirty="0" smtClean="0">
                <a:sym typeface="+mn-ea"/>
              </a:rPr>
              <a:t>Type 4-unroofed at terminal portion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Atrial</a:t>
            </a:r>
            <a:r>
              <a:rPr lang="en-US" b="1" dirty="0" smtClean="0"/>
              <a:t> Septal Aneurysm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It is a redundancy or </a:t>
            </a:r>
            <a:r>
              <a:rPr lang="en-US" dirty="0" err="1" smtClean="0"/>
              <a:t>saccular</a:t>
            </a:r>
            <a:r>
              <a:rPr lang="en-US" dirty="0" smtClean="0"/>
              <a:t> deformity of the </a:t>
            </a:r>
            <a:r>
              <a:rPr lang="en-US" dirty="0" err="1" smtClean="0"/>
              <a:t>atrial</a:t>
            </a:r>
            <a:r>
              <a:rPr lang="en-US" dirty="0" smtClean="0"/>
              <a:t> septum.</a:t>
            </a:r>
          </a:p>
          <a:p>
            <a:r>
              <a:rPr lang="en-US" dirty="0" smtClean="0"/>
              <a:t>ASA is defined as ,</a:t>
            </a:r>
          </a:p>
          <a:p>
            <a:pPr lvl="1"/>
            <a:r>
              <a:rPr lang="en-US" dirty="0" smtClean="0"/>
              <a:t>Excursion of the septal tissue of greater than 10 mm from the plane of the </a:t>
            </a:r>
            <a:r>
              <a:rPr lang="en-US" dirty="0" err="1" smtClean="0"/>
              <a:t>atrial</a:t>
            </a:r>
            <a:r>
              <a:rPr lang="en-US" dirty="0" smtClean="0"/>
              <a:t> septum into the RA or LA.</a:t>
            </a:r>
          </a:p>
          <a:p>
            <a:pPr lvl="1"/>
            <a:r>
              <a:rPr lang="en-US" dirty="0" smtClean="0"/>
              <a:t>A combined total excursion right and left of 15mm </a:t>
            </a:r>
          </a:p>
          <a:p>
            <a:r>
              <a:rPr lang="en-US" dirty="0" smtClean="0"/>
              <a:t>The prevalence of ASA is 2%–3%.</a:t>
            </a:r>
          </a:p>
          <a:p>
            <a:r>
              <a:rPr lang="en-US" dirty="0" smtClean="0"/>
              <a:t>Associated with PFO.</a:t>
            </a:r>
          </a:p>
          <a:p>
            <a:r>
              <a:rPr lang="en-US" dirty="0" smtClean="0"/>
              <a:t>Increased prevalence of cryptogenic stroke and other embolic events. 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85800"/>
            <a:ext cx="8077200" cy="544036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Eustachian Valve </a:t>
            </a:r>
          </a:p>
          <a:p>
            <a:pPr lvl="1"/>
            <a:r>
              <a:rPr lang="en-US" dirty="0" smtClean="0"/>
              <a:t>Remnant of the valve of the IVC. </a:t>
            </a:r>
          </a:p>
          <a:p>
            <a:pPr lvl="1"/>
            <a:r>
              <a:rPr lang="en-US" dirty="0" smtClean="0"/>
              <a:t>A large </a:t>
            </a:r>
            <a:r>
              <a:rPr lang="en-US" dirty="0" err="1" smtClean="0"/>
              <a:t>eustachian</a:t>
            </a:r>
            <a:r>
              <a:rPr lang="en-US" dirty="0" smtClean="0"/>
              <a:t> valve with </a:t>
            </a:r>
            <a:r>
              <a:rPr lang="en-US" dirty="0" err="1" smtClean="0"/>
              <a:t>PFO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paradoxical</a:t>
            </a:r>
            <a:r>
              <a:rPr lang="en-US" dirty="0" smtClean="0"/>
              <a:t> embolism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eustachian</a:t>
            </a:r>
            <a:r>
              <a:rPr lang="en-US" dirty="0" smtClean="0"/>
              <a:t> valve extends anterior from the IVC–RA junction.</a:t>
            </a:r>
          </a:p>
          <a:p>
            <a:r>
              <a:rPr lang="en-US" b="1" dirty="0" err="1" smtClean="0"/>
              <a:t>Chiari</a:t>
            </a:r>
            <a:r>
              <a:rPr lang="en-US" b="1" dirty="0" smtClean="0"/>
              <a:t> network</a:t>
            </a:r>
          </a:p>
          <a:p>
            <a:pPr lvl="1"/>
            <a:r>
              <a:rPr lang="en-US" dirty="0" smtClean="0"/>
              <a:t>Remnant of the right valve of the sinus </a:t>
            </a:r>
            <a:r>
              <a:rPr lang="en-US" dirty="0" err="1" smtClean="0"/>
              <a:t>venosus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Filamentous structure in various places in the RA. </a:t>
            </a:r>
          </a:p>
          <a:p>
            <a:pPr lvl="1"/>
            <a:r>
              <a:rPr lang="en-US" dirty="0" err="1" smtClean="0"/>
              <a:t>Chiari</a:t>
            </a:r>
            <a:r>
              <a:rPr lang="en-US" dirty="0" smtClean="0"/>
              <a:t> network -2%–3% of population </a:t>
            </a:r>
          </a:p>
          <a:p>
            <a:pPr lvl="1"/>
            <a:r>
              <a:rPr lang="en-US" dirty="0" smtClean="0"/>
              <a:t>It is associated with PFO and ASA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763" t="16836" r="20656" b="403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ASD associations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Crucial for survival in HLHS,D-</a:t>
            </a:r>
            <a:r>
              <a:rPr lang="en-US" dirty="0" err="1"/>
              <a:t>TGA,Tricuspid</a:t>
            </a:r>
            <a:r>
              <a:rPr lang="en-US" dirty="0"/>
              <a:t> </a:t>
            </a:r>
            <a:r>
              <a:rPr lang="en-US" dirty="0" err="1"/>
              <a:t>Atresia,TAPVC</a:t>
            </a:r>
            <a:endParaRPr lang="en-US" dirty="0"/>
          </a:p>
          <a:p>
            <a:r>
              <a:rPr lang="en-US" dirty="0" smtClean="0"/>
              <a:t>Cleft L- AV valve(Partial AVCD) – OP-ASD</a:t>
            </a:r>
          </a:p>
          <a:p>
            <a:r>
              <a:rPr lang="en-US" dirty="0" smtClean="0"/>
              <a:t>PAPVC </a:t>
            </a:r>
            <a:r>
              <a:rPr lang="en-US" dirty="0"/>
              <a:t>in </a:t>
            </a:r>
            <a:r>
              <a:rPr lang="en-US" dirty="0" smtClean="0"/>
              <a:t>90-95 </a:t>
            </a:r>
            <a:r>
              <a:rPr lang="en-US" dirty="0"/>
              <a:t>% of sinus </a:t>
            </a:r>
            <a:r>
              <a:rPr lang="en-US" dirty="0" err="1"/>
              <a:t>venosus</a:t>
            </a:r>
            <a:r>
              <a:rPr lang="en-US" dirty="0"/>
              <a:t> ASD.</a:t>
            </a:r>
          </a:p>
          <a:p>
            <a:r>
              <a:rPr lang="en-US" dirty="0"/>
              <a:t>PS </a:t>
            </a:r>
          </a:p>
          <a:p>
            <a:r>
              <a:rPr lang="en-US" dirty="0"/>
              <a:t>LSVC in CS ASD.</a:t>
            </a:r>
          </a:p>
          <a:p>
            <a:r>
              <a:rPr lang="en-US" dirty="0"/>
              <a:t>Non compaction </a:t>
            </a:r>
            <a:r>
              <a:rPr lang="en-US" dirty="0" smtClean="0"/>
              <a:t>of ventricle</a:t>
            </a:r>
            <a:endParaRPr lang="en-US" dirty="0"/>
          </a:p>
          <a:p>
            <a:r>
              <a:rPr lang="en-US" dirty="0"/>
              <a:t>Apical HCM </a:t>
            </a:r>
          </a:p>
          <a:p>
            <a:r>
              <a:rPr lang="en-US" dirty="0"/>
              <a:t>Rheumatic 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79248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Orientation of </a:t>
            </a:r>
            <a:r>
              <a:rPr lang="en-US" b="1" dirty="0" err="1" smtClean="0"/>
              <a:t>atrial</a:t>
            </a:r>
            <a:r>
              <a:rPr lang="en-US" b="1" dirty="0" smtClean="0"/>
              <a:t> septum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1191" t="43774" r="47161" b="15819"/>
          <a:stretch>
            <a:fillRect/>
          </a:stretch>
        </p:blipFill>
        <p:spPr bwMode="auto">
          <a:xfrm>
            <a:off x="76200" y="2514600"/>
            <a:ext cx="499222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43000" y="1676400"/>
            <a:ext cx="1737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Cut section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8873" t="37500" r="48330" b="44531"/>
          <a:stretch>
            <a:fillRect/>
          </a:stretch>
        </p:blipFill>
        <p:spPr bwMode="auto">
          <a:xfrm>
            <a:off x="5105400" y="2514600"/>
            <a:ext cx="3733800" cy="2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715000" y="1676400"/>
            <a:ext cx="201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Coronal/Frontal cut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382000" y="4191000"/>
            <a:ext cx="54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6397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Rims of ASD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90600"/>
            <a:ext cx="5502275" cy="56115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ASD Rims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41437"/>
            <a:ext cx="8382000" cy="498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1. Aortic rim/Superior-anterior rim</a:t>
            </a:r>
          </a:p>
          <a:p>
            <a:pPr>
              <a:buNone/>
            </a:pPr>
            <a:r>
              <a:rPr lang="en-US" dirty="0" smtClean="0"/>
              <a:t>2. AV valve rim/ Inferior-anterior rim</a:t>
            </a:r>
          </a:p>
          <a:p>
            <a:pPr>
              <a:buNone/>
            </a:pPr>
            <a:r>
              <a:rPr lang="en-US" dirty="0" smtClean="0"/>
              <a:t>3. SVC rim/Superior-posterior rim</a:t>
            </a:r>
          </a:p>
          <a:p>
            <a:pPr>
              <a:buNone/>
            </a:pPr>
            <a:r>
              <a:rPr lang="en-US" dirty="0" smtClean="0"/>
              <a:t>4. IVC rim/Inferior-posterior rim </a:t>
            </a:r>
          </a:p>
          <a:p>
            <a:pPr>
              <a:buNone/>
            </a:pPr>
            <a:r>
              <a:rPr lang="en-US" dirty="0" smtClean="0"/>
              <a:t>5. Posterior rim</a:t>
            </a:r>
          </a:p>
          <a:p>
            <a:pPr>
              <a:buNone/>
            </a:pPr>
            <a:r>
              <a:rPr lang="en-US" dirty="0" smtClean="0"/>
              <a:t>6. RUPV rim/Part of </a:t>
            </a:r>
            <a:r>
              <a:rPr lang="en-US" dirty="0" err="1" smtClean="0"/>
              <a:t>Postrosuperior</a:t>
            </a:r>
            <a:r>
              <a:rPr lang="en-US" dirty="0" smtClean="0"/>
              <a:t> rim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1676400"/>
            <a:ext cx="8229600" cy="3840163"/>
          </a:xfrm>
        </p:spPr>
        <p:txBody>
          <a:bodyPr/>
          <a:lstStyle/>
          <a:p>
            <a:r>
              <a:rPr lang="en-US" dirty="0"/>
              <a:t>ASD-8-10% - CHD in </a:t>
            </a:r>
            <a:r>
              <a:rPr lang="en-US" dirty="0" err="1"/>
              <a:t>childern</a:t>
            </a:r>
            <a:r>
              <a:rPr lang="en-US" dirty="0"/>
              <a:t>.</a:t>
            </a:r>
          </a:p>
          <a:p>
            <a:r>
              <a:rPr lang="en-US" dirty="0"/>
              <a:t>20-40% -CHD in adults</a:t>
            </a:r>
          </a:p>
          <a:p>
            <a:r>
              <a:rPr lang="en-US" dirty="0"/>
              <a:t>OS ASD-75%</a:t>
            </a:r>
          </a:p>
          <a:p>
            <a:r>
              <a:rPr lang="en-US" dirty="0"/>
              <a:t>OP ASD-15-20%</a:t>
            </a:r>
          </a:p>
          <a:p>
            <a:r>
              <a:rPr lang="en-US" dirty="0"/>
              <a:t>Sinus venous ASD-2-10%</a:t>
            </a:r>
          </a:p>
          <a:p>
            <a:r>
              <a:rPr lang="en-US" dirty="0"/>
              <a:t>CS ASD- &lt;1%(</a:t>
            </a:r>
            <a:r>
              <a:rPr lang="en-US" dirty="0" err="1"/>
              <a:t>Asso</a:t>
            </a:r>
            <a:r>
              <a:rPr lang="en-US" dirty="0"/>
              <a:t> </a:t>
            </a:r>
            <a:r>
              <a:rPr lang="en-US" dirty="0" err="1"/>
              <a:t>heterotaxty</a:t>
            </a:r>
            <a:r>
              <a:rPr lang="en-US" dirty="0"/>
              <a:t> syndromes)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Echocardiography in ASD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6962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Detection</a:t>
            </a:r>
          </a:p>
          <a:p>
            <a:r>
              <a:rPr lang="en-US" dirty="0" smtClean="0"/>
              <a:t>Quantification of the size and shape</a:t>
            </a:r>
          </a:p>
          <a:p>
            <a:r>
              <a:rPr lang="en-US" dirty="0" smtClean="0"/>
              <a:t>The rims of tissue surrounding the defect</a:t>
            </a:r>
          </a:p>
          <a:p>
            <a:r>
              <a:rPr lang="en-US" dirty="0" smtClean="0"/>
              <a:t>The degree and direction of shunting</a:t>
            </a:r>
          </a:p>
          <a:p>
            <a:r>
              <a:rPr lang="en-US" dirty="0" smtClean="0"/>
              <a:t>Associated cardiac anomalies</a:t>
            </a:r>
          </a:p>
          <a:p>
            <a:r>
              <a:rPr lang="en-US" dirty="0" smtClean="0"/>
              <a:t>Remodeling and changes in size and function of the cardiac chambers</a:t>
            </a:r>
          </a:p>
          <a:p>
            <a:r>
              <a:rPr lang="en-US" dirty="0" smtClean="0"/>
              <a:t>Pulmonary circulation.</a:t>
            </a:r>
          </a:p>
          <a:p>
            <a:r>
              <a:rPr lang="en-US" dirty="0" smtClean="0"/>
              <a:t>Aids in device closure</a:t>
            </a:r>
          </a:p>
          <a:p>
            <a:r>
              <a:rPr lang="en-US" dirty="0" smtClean="0"/>
              <a:t>Detection of post procedure complication.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Indirect echo evidence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1"/>
            <a:ext cx="8382000" cy="3962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RV dilation &amp; RA dilation in apical 4 chamber view</a:t>
            </a:r>
          </a:p>
          <a:p>
            <a:r>
              <a:rPr lang="en-US" spc="-40" dirty="0" smtClean="0">
                <a:cs typeface="Calibri" panose="020F0502020204030204"/>
              </a:rPr>
              <a:t>IAS dr</a:t>
            </a:r>
            <a:r>
              <a:rPr lang="en-US" spc="-5" dirty="0" smtClean="0">
                <a:cs typeface="Calibri" panose="020F0502020204030204"/>
              </a:rPr>
              <a:t>o</a:t>
            </a:r>
            <a:r>
              <a:rPr lang="en-US" dirty="0" smtClean="0">
                <a:cs typeface="Calibri" panose="020F0502020204030204"/>
              </a:rPr>
              <a:t>p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5" dirty="0" smtClean="0">
                <a:cs typeface="Calibri" panose="020F0502020204030204"/>
              </a:rPr>
              <a:t>ou</a:t>
            </a:r>
            <a:r>
              <a:rPr lang="en-US" dirty="0" smtClean="0">
                <a:cs typeface="Calibri" panose="020F0502020204030204"/>
              </a:rPr>
              <a:t>t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in ap</a:t>
            </a:r>
            <a:r>
              <a:rPr lang="en-US" spc="-15" dirty="0" smtClean="0">
                <a:cs typeface="Calibri" panose="020F0502020204030204"/>
              </a:rPr>
              <a:t>i</a:t>
            </a:r>
            <a:r>
              <a:rPr lang="en-US" spc="-5" dirty="0" smtClean="0">
                <a:cs typeface="Calibri" panose="020F0502020204030204"/>
              </a:rPr>
              <a:t>c</a:t>
            </a:r>
            <a:r>
              <a:rPr lang="en-US" spc="-10" dirty="0" smtClean="0">
                <a:cs typeface="Calibri" panose="020F0502020204030204"/>
              </a:rPr>
              <a:t>a</a:t>
            </a:r>
            <a:r>
              <a:rPr lang="en-US" dirty="0" smtClean="0">
                <a:cs typeface="Calibri" panose="020F0502020204030204"/>
              </a:rPr>
              <a:t>l</a:t>
            </a:r>
            <a:r>
              <a:rPr lang="en-US" spc="-6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4 chamber view</a:t>
            </a:r>
            <a:endParaRPr lang="en-US" dirty="0" smtClean="0"/>
          </a:p>
          <a:p>
            <a:r>
              <a:rPr lang="en-US" dirty="0" smtClean="0"/>
              <a:t>Abnormal IVS movements </a:t>
            </a:r>
            <a:r>
              <a:rPr lang="en-US" dirty="0" err="1" smtClean="0"/>
              <a:t>i.e</a:t>
            </a:r>
            <a:r>
              <a:rPr lang="en-US" dirty="0" smtClean="0"/>
              <a:t>-diastolic flattening and early systolic recovery of this flattening.</a:t>
            </a:r>
          </a:p>
          <a:p>
            <a:r>
              <a:rPr lang="en-US" dirty="0" smtClean="0">
                <a:cs typeface="Calibri" panose="020F0502020204030204"/>
              </a:rPr>
              <a:t>Re</a:t>
            </a:r>
            <a:r>
              <a:rPr lang="en-US" spc="-5" dirty="0" smtClean="0">
                <a:cs typeface="Calibri" panose="020F0502020204030204"/>
              </a:rPr>
              <a:t>l</a:t>
            </a:r>
            <a:r>
              <a:rPr lang="en-US" spc="-265" dirty="0" smtClean="0">
                <a:cs typeface="Calibri" panose="020F0502020204030204"/>
              </a:rPr>
              <a:t>a</a:t>
            </a:r>
            <a:r>
              <a:rPr lang="en-US" spc="-5" dirty="0" smtClean="0">
                <a:cs typeface="Calibri" panose="020F0502020204030204"/>
              </a:rPr>
              <a:t>tiv</a:t>
            </a:r>
            <a:r>
              <a:rPr lang="en-US" dirty="0" smtClean="0">
                <a:cs typeface="Calibri" panose="020F0502020204030204"/>
              </a:rPr>
              <a:t>e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260" dirty="0" err="1" smtClean="0">
                <a:cs typeface="Calibri" panose="020F0502020204030204"/>
              </a:rPr>
              <a:t>a</a:t>
            </a:r>
            <a:r>
              <a:rPr lang="en-US" spc="-5" dirty="0" err="1" smtClean="0">
                <a:cs typeface="Calibri" panose="020F0502020204030204"/>
              </a:rPr>
              <a:t>tri</a:t>
            </a:r>
            <a:r>
              <a:rPr lang="en-US" spc="-10" dirty="0" err="1" smtClean="0">
                <a:cs typeface="Calibri" panose="020F0502020204030204"/>
              </a:rPr>
              <a:t>a</a:t>
            </a:r>
            <a:r>
              <a:rPr lang="en-US" dirty="0" err="1" smtClean="0">
                <a:cs typeface="Calibri" panose="020F0502020204030204"/>
              </a:rPr>
              <a:t>l</a:t>
            </a:r>
            <a:r>
              <a:rPr lang="en-US" spc="-5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in</a:t>
            </a:r>
            <a:r>
              <a:rPr lang="en-US" spc="-15" dirty="0" smtClean="0">
                <a:cs typeface="Calibri" panose="020F0502020204030204"/>
              </a:rPr>
              <a:t>d</a:t>
            </a:r>
            <a:r>
              <a:rPr lang="en-US" spc="-5" dirty="0" smtClean="0">
                <a:cs typeface="Calibri" panose="020F0502020204030204"/>
              </a:rPr>
              <a:t>ex-(RA area/LA area)ratio  &gt;0.92 has a 99% sensitivity  for ASD detection.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view of ASD is possible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696200" cy="5105399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Subcostal</a:t>
            </a:r>
            <a:r>
              <a:rPr lang="en-US" dirty="0" smtClean="0"/>
              <a:t>  Coronal view.</a:t>
            </a:r>
          </a:p>
          <a:p>
            <a:r>
              <a:rPr lang="en-US" dirty="0" err="1" smtClean="0"/>
              <a:t>Subcostal</a:t>
            </a:r>
            <a:r>
              <a:rPr lang="en-US" dirty="0" smtClean="0"/>
              <a:t>  </a:t>
            </a:r>
            <a:r>
              <a:rPr lang="en-US" dirty="0" err="1" smtClean="0"/>
              <a:t>Saggital</a:t>
            </a:r>
            <a:r>
              <a:rPr lang="en-US" dirty="0" smtClean="0"/>
              <a:t> view.</a:t>
            </a:r>
          </a:p>
          <a:p>
            <a:r>
              <a:rPr lang="en-US" dirty="0" err="1" smtClean="0"/>
              <a:t>Subcostal</a:t>
            </a:r>
            <a:r>
              <a:rPr lang="en-US" dirty="0" smtClean="0"/>
              <a:t> left anterior oblique view</a:t>
            </a:r>
          </a:p>
          <a:p>
            <a:r>
              <a:rPr lang="en-US" dirty="0" smtClean="0"/>
              <a:t>Left PSAX</a:t>
            </a:r>
          </a:p>
          <a:p>
            <a:r>
              <a:rPr lang="en-US" dirty="0" smtClean="0"/>
              <a:t>Apical 5 chamber view.</a:t>
            </a:r>
          </a:p>
          <a:p>
            <a:r>
              <a:rPr lang="en-US" dirty="0" smtClean="0"/>
              <a:t>Apical 4 chamber view.</a:t>
            </a:r>
          </a:p>
          <a:p>
            <a:r>
              <a:rPr lang="en-US" dirty="0" smtClean="0"/>
              <a:t>Modified 4c view. </a:t>
            </a:r>
          </a:p>
          <a:p>
            <a:r>
              <a:rPr lang="en-US" dirty="0" smtClean="0"/>
              <a:t>En face view (modified views)</a:t>
            </a:r>
          </a:p>
          <a:p>
            <a:r>
              <a:rPr lang="en-US" dirty="0" smtClean="0"/>
              <a:t>Best viewed in TEE also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870" t="16196" r="36866" b="9085"/>
          <a:stretch>
            <a:fillRect/>
          </a:stretch>
        </p:blipFill>
        <p:spPr bwMode="auto">
          <a:xfrm>
            <a:off x="0" y="0"/>
            <a:ext cx="9144000" cy="645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0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400" y="6488668"/>
            <a:ext cx="828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ASD TTE Views ,ASE GUIDELINES &amp; STANDARDS:</a:t>
            </a:r>
            <a:r>
              <a:rPr lang="pl-PL" dirty="0" smtClean="0"/>
              <a:t>J Am Soc Echocardiogr 2015;28:910-58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 costal 4 chamber view (coronal/Frontal view)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Probe marker is at 3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° O clock position.</a:t>
            </a:r>
          </a:p>
          <a:p>
            <a:r>
              <a:rPr lang="en-US" dirty="0" smtClean="0">
                <a:latin typeface="Calibri" panose="020F0502020204030204"/>
                <a:cs typeface="Calibri" panose="020F0502020204030204"/>
              </a:rPr>
              <a:t>From axial to cranial tilt.</a:t>
            </a:r>
          </a:p>
          <a:p>
            <a:r>
              <a:rPr lang="en-US" spc="-5" dirty="0" smtClean="0">
                <a:cs typeface="Calibri" panose="020F0502020204030204"/>
              </a:rPr>
              <a:t>V</a:t>
            </a:r>
            <a:r>
              <a:rPr lang="en-US" dirty="0" smtClean="0">
                <a:cs typeface="Calibri" panose="020F0502020204030204"/>
              </a:rPr>
              <a:t>i</a:t>
            </a:r>
            <a:r>
              <a:rPr lang="en-US" spc="-15" dirty="0" smtClean="0">
                <a:cs typeface="Calibri" panose="020F0502020204030204"/>
              </a:rPr>
              <a:t>e</a:t>
            </a:r>
            <a:r>
              <a:rPr lang="en-US" spc="-50" dirty="0" smtClean="0">
                <a:cs typeface="Calibri" panose="020F0502020204030204"/>
              </a:rPr>
              <a:t>w</a:t>
            </a:r>
            <a:r>
              <a:rPr lang="en-US" spc="-15" dirty="0" smtClean="0">
                <a:cs typeface="Calibri" panose="020F0502020204030204"/>
              </a:rPr>
              <a:t>ed</a:t>
            </a:r>
            <a:r>
              <a:rPr lang="en-US" spc="-5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with</a:t>
            </a:r>
            <a:r>
              <a:rPr lang="en-US" spc="-6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5" dirty="0" smtClean="0">
                <a:cs typeface="Calibri" panose="020F0502020204030204"/>
              </a:rPr>
              <a:t>b</a:t>
            </a:r>
            <a:r>
              <a:rPr lang="en-US" spc="-35" dirty="0" smtClean="0">
                <a:cs typeface="Calibri" panose="020F0502020204030204"/>
              </a:rPr>
              <a:t>r</a:t>
            </a:r>
            <a:r>
              <a:rPr lang="en-US" spc="-15" dirty="0" smtClean="0">
                <a:cs typeface="Calibri" panose="020F0502020204030204"/>
              </a:rPr>
              <a:t>e</a:t>
            </a:r>
            <a:r>
              <a:rPr lang="en-US" spc="-30" dirty="0" smtClean="0">
                <a:cs typeface="Calibri" panose="020F0502020204030204"/>
              </a:rPr>
              <a:t>a</a:t>
            </a:r>
            <a:r>
              <a:rPr lang="en-US" dirty="0" smtClean="0">
                <a:cs typeface="Calibri" panose="020F0502020204030204"/>
              </a:rPr>
              <a:t>th</a:t>
            </a:r>
            <a:r>
              <a:rPr lang="en-US" spc="-6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20" dirty="0" smtClean="0">
                <a:cs typeface="Calibri" panose="020F0502020204030204"/>
              </a:rPr>
              <a:t>h</a:t>
            </a:r>
            <a:r>
              <a:rPr lang="en-US" spc="-10" dirty="0" smtClean="0">
                <a:cs typeface="Calibri" panose="020F0502020204030204"/>
              </a:rPr>
              <a:t>e</a:t>
            </a:r>
            <a:r>
              <a:rPr lang="en-US" dirty="0" smtClean="0">
                <a:cs typeface="Calibri" panose="020F0502020204030204"/>
              </a:rPr>
              <a:t>ld</a:t>
            </a:r>
            <a:r>
              <a:rPr lang="en-US" spc="-6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in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i</a:t>
            </a:r>
            <a:r>
              <a:rPr lang="en-US" spc="-5" dirty="0" smtClean="0">
                <a:cs typeface="Calibri" panose="020F0502020204030204"/>
              </a:rPr>
              <a:t>nsp</a:t>
            </a:r>
            <a:r>
              <a:rPr lang="en-US" dirty="0" smtClean="0">
                <a:cs typeface="Calibri" panose="020F0502020204030204"/>
              </a:rPr>
              <a:t>i</a:t>
            </a:r>
            <a:r>
              <a:rPr lang="en-US" spc="-55" dirty="0" smtClean="0">
                <a:cs typeface="Calibri" panose="020F0502020204030204"/>
              </a:rPr>
              <a:t>r</a:t>
            </a:r>
            <a:r>
              <a:rPr lang="en-US" spc="-20" dirty="0" smtClean="0">
                <a:cs typeface="Calibri" panose="020F0502020204030204"/>
              </a:rPr>
              <a:t>a</a:t>
            </a:r>
            <a:r>
              <a:rPr lang="en-US" dirty="0" smtClean="0">
                <a:cs typeface="Calibri" panose="020F0502020204030204"/>
              </a:rPr>
              <a:t>ti</a:t>
            </a:r>
            <a:r>
              <a:rPr lang="en-US" spc="-5" dirty="0" smtClean="0">
                <a:cs typeface="Calibri" panose="020F0502020204030204"/>
              </a:rPr>
              <a:t>o</a:t>
            </a:r>
            <a:r>
              <a:rPr lang="en-US" spc="-40" dirty="0" smtClean="0">
                <a:cs typeface="Calibri" panose="020F0502020204030204"/>
              </a:rPr>
              <a:t>n</a:t>
            </a:r>
            <a:endParaRPr lang="en-US" dirty="0" smtClean="0">
              <a:latin typeface="Calibri" panose="020F0502020204030204"/>
              <a:cs typeface="Calibri" panose="020F0502020204030204"/>
            </a:endParaRPr>
          </a:p>
          <a:p>
            <a:r>
              <a:rPr lang="en-US" dirty="0" smtClean="0"/>
              <a:t>Perpendicular to </a:t>
            </a:r>
            <a:r>
              <a:rPr lang="en-US" dirty="0" err="1" smtClean="0"/>
              <a:t>atiral</a:t>
            </a:r>
            <a:r>
              <a:rPr lang="en-US" dirty="0" smtClean="0"/>
              <a:t> septum (</a:t>
            </a:r>
            <a:r>
              <a:rPr lang="en-US" dirty="0" err="1" smtClean="0"/>
              <a:t>antroposteriorly</a:t>
            </a:r>
            <a:r>
              <a:rPr lang="en-US" dirty="0" smtClean="0"/>
              <a:t>).</a:t>
            </a:r>
          </a:p>
          <a:p>
            <a:r>
              <a:rPr lang="en-US" dirty="0" smtClean="0"/>
              <a:t>OS-ASD-90% identified.</a:t>
            </a:r>
          </a:p>
          <a:p>
            <a:r>
              <a:rPr lang="en-US" dirty="0" smtClean="0"/>
              <a:t>OP-ASD also identified –posterior tilt.</a:t>
            </a:r>
          </a:p>
          <a:p>
            <a:r>
              <a:rPr lang="en-US" dirty="0" smtClean="0"/>
              <a:t>L- SVC and RUPV can be identified.</a:t>
            </a:r>
          </a:p>
          <a:p>
            <a:r>
              <a:rPr lang="en-US" dirty="0" smtClean="0"/>
              <a:t>Inferior anterior rim(mitral rim) &amp; Posterior rim identification.</a:t>
            </a:r>
          </a:p>
          <a:p>
            <a:pPr marL="355600" marR="59055">
              <a:lnSpc>
                <a:spcPts val="2300"/>
              </a:lnSpc>
              <a:spcBef>
                <a:spcPts val="560"/>
              </a:spcBef>
              <a:buFont typeface="Arial" panose="020B0604020202020204"/>
              <a:buChar char="•"/>
              <a:tabLst>
                <a:tab pos="355600" algn="l"/>
              </a:tabLst>
            </a:pPr>
            <a:endParaRPr lang="en-US" dirty="0" smtClean="0">
              <a:cs typeface="Calibri" panose="020F0502020204030204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Coronal </a:t>
            </a:r>
            <a:r>
              <a:rPr lang="en-US" dirty="0" err="1" smtClean="0"/>
              <a:t>subcostal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Subcostal 4chumblr view in ec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321117"/>
            <a:ext cx="5976320" cy="5184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603" t="15153" r="20656" b="19186"/>
          <a:stretch>
            <a:fillRect/>
          </a:stretch>
        </p:blipFill>
        <p:spPr bwMode="auto">
          <a:xfrm>
            <a:off x="304800" y="838200"/>
            <a:ext cx="858129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Sub costal 4 chamber view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603" t="11785" r="24442" b="22554"/>
          <a:stretch>
            <a:fillRect/>
          </a:stretch>
        </p:blipFill>
        <p:spPr bwMode="auto">
          <a:xfrm>
            <a:off x="533400" y="914400"/>
            <a:ext cx="8129954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 costal </a:t>
            </a:r>
            <a:r>
              <a:rPr lang="en-US" dirty="0" err="1" smtClean="0"/>
              <a:t>sagittal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305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Probe marker is at 6</a:t>
            </a:r>
            <a:r>
              <a:rPr lang="en-US" dirty="0" smtClean="0">
                <a:cs typeface="Calibri" panose="020F0502020204030204"/>
              </a:rPr>
              <a:t>° O clock position.</a:t>
            </a:r>
          </a:p>
          <a:p>
            <a:r>
              <a:rPr lang="en-US" dirty="0" smtClean="0"/>
              <a:t>From left to right tilt</a:t>
            </a:r>
          </a:p>
          <a:p>
            <a:r>
              <a:rPr lang="en-US" dirty="0" smtClean="0"/>
              <a:t>Profile the </a:t>
            </a:r>
            <a:r>
              <a:rPr lang="en-US" dirty="0" err="1" smtClean="0"/>
              <a:t>atrial</a:t>
            </a:r>
            <a:r>
              <a:rPr lang="en-US" dirty="0" smtClean="0"/>
              <a:t> septum from left posterior to right anterior.</a:t>
            </a:r>
          </a:p>
          <a:p>
            <a:r>
              <a:rPr lang="en-US" dirty="0" smtClean="0"/>
              <a:t>Size of ASD can be assessed in </a:t>
            </a:r>
            <a:r>
              <a:rPr lang="en-US" dirty="0" err="1" smtClean="0"/>
              <a:t>cranio</a:t>
            </a:r>
            <a:r>
              <a:rPr lang="en-US" dirty="0" smtClean="0"/>
              <a:t>-caudal axis.</a:t>
            </a:r>
          </a:p>
          <a:p>
            <a:r>
              <a:rPr lang="en-US" dirty="0" smtClean="0"/>
              <a:t>Posterior inferior rim(IVC rim) , Posterior superior rim(SVC rim ) &amp; CS rim (some times)</a:t>
            </a:r>
          </a:p>
          <a:p>
            <a:r>
              <a:rPr lang="en-US" dirty="0" smtClean="0"/>
              <a:t>Excellent window to image a sinus </a:t>
            </a:r>
            <a:r>
              <a:rPr lang="en-US" dirty="0" err="1" smtClean="0"/>
              <a:t>venosus</a:t>
            </a:r>
            <a:r>
              <a:rPr lang="en-US" dirty="0" smtClean="0"/>
              <a:t> type defect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 costal </a:t>
            </a:r>
            <a:r>
              <a:rPr lang="en-US" dirty="0" err="1" smtClean="0"/>
              <a:t>sagittal</a:t>
            </a:r>
            <a:r>
              <a:rPr lang="en-US" dirty="0" smtClean="0"/>
              <a:t> plane</a:t>
            </a:r>
            <a:endParaRPr lang="en-US" dirty="0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816" t="37055" r="53787" b="22553"/>
          <a:stretch>
            <a:fillRect/>
          </a:stretch>
        </p:blipFill>
        <p:spPr bwMode="auto">
          <a:xfrm>
            <a:off x="1143000" y="1219200"/>
            <a:ext cx="6797040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NKX2.5/CSX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+mn-ea"/>
              </a:rPr>
              <a:t>OS-ASD </a:t>
            </a:r>
            <a:r>
              <a:rPr lang="en-US" dirty="0">
                <a:sym typeface="+mn-ea"/>
              </a:rPr>
              <a:t>(AD</a:t>
            </a:r>
            <a:r>
              <a:rPr lang="en-US" dirty="0" smtClean="0">
                <a:sym typeface="+mn-ea"/>
              </a:rPr>
              <a:t>)</a:t>
            </a:r>
          </a:p>
          <a:p>
            <a:r>
              <a:rPr lang="en-US" dirty="0" smtClean="0">
                <a:sym typeface="+mn-ea"/>
              </a:rPr>
              <a:t>Transcription factors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>
                <a:sym typeface="+mn-ea"/>
              </a:rPr>
              <a:t>TBX5,GATA4,GATA6 &amp;TBX20</a:t>
            </a:r>
            <a:r>
              <a:rPr lang="en-US" dirty="0" smtClean="0">
                <a:sym typeface="Wingdings" panose="05000000000000000000" pitchFamily="2" charset="2"/>
              </a:rPr>
              <a:t>OS-ASD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TBX-5Holt </a:t>
            </a:r>
            <a:r>
              <a:rPr lang="en-US" dirty="0" err="1" smtClean="0">
                <a:sym typeface="Wingdings" panose="05000000000000000000" pitchFamily="2" charset="2"/>
              </a:rPr>
              <a:t>Oram</a:t>
            </a:r>
            <a:r>
              <a:rPr lang="en-US" dirty="0" smtClean="0">
                <a:sym typeface="Wingdings" panose="05000000000000000000" pitchFamily="2" charset="2"/>
              </a:rPr>
              <a:t> syndrome(OS-ASD,UL abnormalities &amp; AV conduction delay)</a:t>
            </a:r>
          </a:p>
          <a:p>
            <a:r>
              <a:rPr lang="en-US" dirty="0" err="1" smtClean="0">
                <a:sym typeface="Wingdings" panose="05000000000000000000" pitchFamily="2" charset="2"/>
              </a:rPr>
              <a:t>Noonam,Down,Klinefelter,Williams,Kabuki,Goldenhar</a:t>
            </a:r>
            <a:r>
              <a:rPr lang="en-US" dirty="0" smtClean="0">
                <a:sym typeface="Wingdings" panose="05000000000000000000" pitchFamily="2" charset="2"/>
              </a:rPr>
              <a:t> &amp; Ellis-van </a:t>
            </a:r>
            <a:r>
              <a:rPr lang="en-US" dirty="0" err="1" smtClean="0">
                <a:sym typeface="Wingdings" panose="05000000000000000000" pitchFamily="2" charset="2"/>
              </a:rPr>
              <a:t>CreveldOS</a:t>
            </a:r>
            <a:r>
              <a:rPr lang="en-US" dirty="0" smtClean="0">
                <a:sym typeface="Wingdings" panose="05000000000000000000" pitchFamily="2" charset="2"/>
              </a:rPr>
              <a:t>-ASD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801" t="15153" r="18763" b="242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816" t="8418" r="22549" b="12452"/>
          <a:stretch>
            <a:fillRect/>
          </a:stretch>
        </p:blipFill>
        <p:spPr bwMode="auto">
          <a:xfrm>
            <a:off x="0" y="0"/>
            <a:ext cx="9192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486400" y="6400800"/>
            <a:ext cx="96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Anterior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86400" y="4191000"/>
            <a:ext cx="1032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Posterior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Subcostal</a:t>
            </a:r>
            <a:r>
              <a:rPr lang="en-US" dirty="0" smtClean="0"/>
              <a:t> </a:t>
            </a:r>
            <a:r>
              <a:rPr lang="en-US" dirty="0" err="1" smtClean="0"/>
              <a:t>sagittal</a:t>
            </a:r>
            <a:r>
              <a:rPr lang="en-US" dirty="0" smtClean="0"/>
              <a:t> view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3786" t="53876" r="31069" b="20870"/>
          <a:stretch>
            <a:fillRect/>
          </a:stretch>
        </p:blipFill>
        <p:spPr bwMode="auto">
          <a:xfrm>
            <a:off x="1828800" y="1295400"/>
            <a:ext cx="57150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Apical 4 chamber view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Not ideal for OS-ASD</a:t>
            </a:r>
          </a:p>
          <a:p>
            <a:pPr lvl="1"/>
            <a:r>
              <a:rPr lang="en-US" dirty="0" smtClean="0"/>
              <a:t>Far field</a:t>
            </a:r>
          </a:p>
          <a:p>
            <a:pPr lvl="1"/>
            <a:r>
              <a:rPr lang="en-US" dirty="0" smtClean="0"/>
              <a:t>Parallel with </a:t>
            </a:r>
            <a:r>
              <a:rPr lang="en-US" dirty="0" err="1" smtClean="0"/>
              <a:t>atrial</a:t>
            </a:r>
            <a:r>
              <a:rPr lang="en-US" dirty="0" smtClean="0"/>
              <a:t> septum</a:t>
            </a:r>
          </a:p>
          <a:p>
            <a:pPr lvl="1"/>
            <a:r>
              <a:rPr lang="en-US" dirty="0" smtClean="0"/>
              <a:t>Echo drop out in </a:t>
            </a:r>
            <a:r>
              <a:rPr lang="en-US" dirty="0" err="1" smtClean="0"/>
              <a:t>fossa</a:t>
            </a:r>
            <a:r>
              <a:rPr lang="en-US" dirty="0" smtClean="0"/>
              <a:t> </a:t>
            </a:r>
            <a:r>
              <a:rPr lang="en-US" dirty="0" err="1" smtClean="0"/>
              <a:t>ovalis</a:t>
            </a:r>
            <a:r>
              <a:rPr lang="en-US" dirty="0" smtClean="0"/>
              <a:t> area</a:t>
            </a:r>
          </a:p>
          <a:p>
            <a:r>
              <a:rPr lang="en-US" dirty="0" smtClean="0"/>
              <a:t>Can identify malalignement of septum in OP- ASD.</a:t>
            </a:r>
          </a:p>
          <a:p>
            <a:r>
              <a:rPr lang="en-US" dirty="0" smtClean="0"/>
              <a:t>Used to assess the hemodynamic consequences of ASD.</a:t>
            </a:r>
          </a:p>
          <a:p>
            <a:r>
              <a:rPr lang="en-US" dirty="0" smtClean="0"/>
              <a:t>Also in contrast echo.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153400" cy="5516563"/>
          </a:xfrm>
        </p:spPr>
        <p:txBody>
          <a:bodyPr>
            <a:normAutofit fontScale="92500" lnSpcReduction="10000"/>
          </a:bodyPr>
          <a:lstStyle/>
          <a:p>
            <a:pPr marL="355600" marR="94615">
              <a:lnSpc>
                <a:spcPct val="90000"/>
              </a:lnSpc>
              <a:buFont typeface="Arial" panose="020B0604020202020204"/>
              <a:buChar char="•"/>
              <a:tabLst>
                <a:tab pos="355600" algn="l"/>
              </a:tabLst>
            </a:pPr>
            <a:r>
              <a:rPr lang="en-US" b="1" dirty="0" smtClean="0">
                <a:cs typeface="Calibri" panose="020F0502020204030204"/>
              </a:rPr>
              <a:t>Left P</a:t>
            </a:r>
            <a:r>
              <a:rPr lang="en-US" b="1" spc="-20" dirty="0" smtClean="0">
                <a:cs typeface="Calibri" panose="020F0502020204030204"/>
              </a:rPr>
              <a:t>SAX</a:t>
            </a:r>
            <a:r>
              <a:rPr lang="en-US" b="1" spc="5" dirty="0" smtClean="0">
                <a:cs typeface="Calibri" panose="020F0502020204030204"/>
              </a:rPr>
              <a:t> </a:t>
            </a:r>
          </a:p>
          <a:p>
            <a:pPr marL="755650" marR="94615" lvl="1">
              <a:lnSpc>
                <a:spcPct val="90000"/>
              </a:lnSpc>
              <a:buFont typeface="Arial" panose="020B0604020202020204"/>
              <a:buChar char="•"/>
              <a:tabLst>
                <a:tab pos="355600" algn="l"/>
              </a:tabLst>
            </a:pPr>
            <a:r>
              <a:rPr lang="en-US" dirty="0" smtClean="0">
                <a:cs typeface="Calibri" panose="020F0502020204030204"/>
              </a:rPr>
              <a:t>IAS</a:t>
            </a:r>
            <a:r>
              <a:rPr lang="en-US" spc="-10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ru</a:t>
            </a:r>
            <a:r>
              <a:rPr lang="en-US" spc="-15" dirty="0" smtClean="0">
                <a:cs typeface="Calibri" panose="020F0502020204030204"/>
              </a:rPr>
              <a:t>n</a:t>
            </a:r>
            <a:r>
              <a:rPr lang="en-US" dirty="0" smtClean="0">
                <a:cs typeface="Calibri" panose="020F0502020204030204"/>
              </a:rPr>
              <a:t>s</a:t>
            </a:r>
            <a:r>
              <a:rPr lang="en-US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5" dirty="0" err="1" smtClean="0">
                <a:cs typeface="Calibri" panose="020F0502020204030204"/>
              </a:rPr>
              <a:t>po</a:t>
            </a:r>
            <a:r>
              <a:rPr lang="en-US" spc="-30" dirty="0" err="1" smtClean="0">
                <a:cs typeface="Calibri" panose="020F0502020204030204"/>
              </a:rPr>
              <a:t>s</a:t>
            </a:r>
            <a:r>
              <a:rPr lang="en-US" spc="-45" dirty="0" err="1" smtClean="0">
                <a:cs typeface="Calibri" panose="020F0502020204030204"/>
              </a:rPr>
              <a:t>t</a:t>
            </a:r>
            <a:r>
              <a:rPr lang="en-US" spc="-15" dirty="0" err="1" smtClean="0">
                <a:cs typeface="Calibri" panose="020F0502020204030204"/>
              </a:rPr>
              <a:t>er</a:t>
            </a:r>
            <a:r>
              <a:rPr lang="en-US" spc="-20" dirty="0" err="1" smtClean="0">
                <a:cs typeface="Calibri" panose="020F0502020204030204"/>
              </a:rPr>
              <a:t>i</a:t>
            </a:r>
            <a:r>
              <a:rPr lang="en-US" spc="-5" dirty="0" err="1" smtClean="0">
                <a:cs typeface="Calibri" panose="020F0502020204030204"/>
              </a:rPr>
              <a:t>or</a:t>
            </a:r>
            <a:r>
              <a:rPr lang="en-US" dirty="0" err="1" smtClean="0">
                <a:cs typeface="Calibri" panose="020F0502020204030204"/>
              </a:rPr>
              <a:t>l</a:t>
            </a:r>
            <a:r>
              <a:rPr lang="en-US" spc="-15" dirty="0" err="1" smtClean="0">
                <a:cs typeface="Calibri" panose="020F0502020204030204"/>
              </a:rPr>
              <a:t>y</a:t>
            </a:r>
            <a:r>
              <a:rPr lang="en-US" spc="-5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15" dirty="0" smtClean="0">
                <a:cs typeface="Calibri" panose="020F0502020204030204"/>
              </a:rPr>
              <a:t>f</a:t>
            </a:r>
            <a:r>
              <a:rPr lang="en-US" spc="-70" dirty="0" smtClean="0">
                <a:cs typeface="Calibri" panose="020F0502020204030204"/>
              </a:rPr>
              <a:t>r</a:t>
            </a:r>
            <a:r>
              <a:rPr lang="en-US" spc="-5" dirty="0" smtClean="0">
                <a:cs typeface="Calibri" panose="020F0502020204030204"/>
              </a:rPr>
              <a:t>o</a:t>
            </a:r>
            <a:r>
              <a:rPr lang="en-US" dirty="0" smtClean="0">
                <a:cs typeface="Calibri" panose="020F0502020204030204"/>
              </a:rPr>
              <a:t>m</a:t>
            </a:r>
            <a:r>
              <a:rPr lang="en-US" spc="-6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20" dirty="0" smtClean="0">
                <a:cs typeface="Calibri" panose="020F0502020204030204"/>
              </a:rPr>
              <a:t>NCC</a:t>
            </a:r>
            <a:r>
              <a:rPr lang="en-US" spc="-8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5" dirty="0" smtClean="0">
                <a:cs typeface="Calibri" panose="020F0502020204030204"/>
              </a:rPr>
              <a:t>o</a:t>
            </a:r>
            <a:r>
              <a:rPr lang="en-US" dirty="0" smtClean="0">
                <a:cs typeface="Calibri" panose="020F0502020204030204"/>
              </a:rPr>
              <a:t>f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a</a:t>
            </a:r>
            <a:r>
              <a:rPr lang="en-US" spc="10" dirty="0" smtClean="0">
                <a:cs typeface="Calibri" panose="020F0502020204030204"/>
              </a:rPr>
              <a:t>o</a:t>
            </a:r>
            <a:r>
              <a:rPr lang="en-US" dirty="0" smtClean="0">
                <a:cs typeface="Calibri" panose="020F0502020204030204"/>
              </a:rPr>
              <a:t>rti</a:t>
            </a:r>
            <a:r>
              <a:rPr lang="en-US" spc="-15" dirty="0" smtClean="0">
                <a:cs typeface="Calibri" panose="020F0502020204030204"/>
              </a:rPr>
              <a:t>c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65" dirty="0" smtClean="0">
                <a:cs typeface="Calibri" panose="020F0502020204030204"/>
              </a:rPr>
              <a:t>v</a:t>
            </a:r>
            <a:r>
              <a:rPr lang="en-US" dirty="0" smtClean="0">
                <a:cs typeface="Calibri" panose="020F0502020204030204"/>
              </a:rPr>
              <a:t>al</a:t>
            </a:r>
            <a:r>
              <a:rPr lang="en-US" spc="-35" dirty="0" smtClean="0">
                <a:cs typeface="Calibri" panose="020F0502020204030204"/>
              </a:rPr>
              <a:t>v</a:t>
            </a:r>
            <a:r>
              <a:rPr lang="en-US" dirty="0" smtClean="0">
                <a:cs typeface="Calibri" panose="020F0502020204030204"/>
              </a:rPr>
              <a:t>e.</a:t>
            </a:r>
          </a:p>
          <a:p>
            <a:pPr marL="755650" marR="94615" lvl="1">
              <a:lnSpc>
                <a:spcPct val="90000"/>
              </a:lnSpc>
              <a:buFont typeface="Arial" panose="020B0604020202020204"/>
              <a:buChar char="•"/>
              <a:tabLst>
                <a:tab pos="355600" algn="l"/>
              </a:tabLst>
            </a:pPr>
            <a:r>
              <a:rPr lang="en-US" spc="-15" dirty="0" smtClean="0">
                <a:cs typeface="Calibri" panose="020F0502020204030204"/>
              </a:rPr>
              <a:t>Not</a:t>
            </a:r>
            <a:r>
              <a:rPr lang="en-US" spc="-7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20" dirty="0" smtClean="0">
                <a:cs typeface="Calibri" panose="020F0502020204030204"/>
              </a:rPr>
              <a:t>seen</a:t>
            </a:r>
            <a:r>
              <a:rPr lang="en-US" spc="-2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15" dirty="0" smtClean="0">
                <a:cs typeface="Calibri" panose="020F0502020204030204"/>
              </a:rPr>
              <a:t>entirely</a:t>
            </a:r>
            <a:r>
              <a:rPr lang="en-US" dirty="0" smtClean="0">
                <a:cs typeface="Calibri" panose="020F0502020204030204"/>
              </a:rPr>
              <a:t> </a:t>
            </a:r>
            <a:r>
              <a:rPr lang="en-US" spc="-9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as</a:t>
            </a:r>
            <a:r>
              <a:rPr lang="en-US" spc="-6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a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60" dirty="0" smtClean="0">
                <a:cs typeface="Calibri" panose="020F0502020204030204"/>
              </a:rPr>
              <a:t>r</a:t>
            </a:r>
            <a:r>
              <a:rPr lang="en-US" dirty="0" smtClean="0">
                <a:cs typeface="Calibri" panose="020F0502020204030204"/>
              </a:rPr>
              <a:t>esu</a:t>
            </a:r>
            <a:r>
              <a:rPr lang="en-US" spc="-5" dirty="0" smtClean="0">
                <a:cs typeface="Calibri" panose="020F0502020204030204"/>
              </a:rPr>
              <a:t>l</a:t>
            </a:r>
            <a:r>
              <a:rPr lang="en-US" spc="-10" dirty="0" smtClean="0">
                <a:cs typeface="Calibri" panose="020F0502020204030204"/>
              </a:rPr>
              <a:t>t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5" dirty="0" smtClean="0">
                <a:cs typeface="Calibri" panose="020F0502020204030204"/>
              </a:rPr>
              <a:t>o</a:t>
            </a:r>
            <a:r>
              <a:rPr lang="en-US" dirty="0" smtClean="0">
                <a:cs typeface="Calibri" panose="020F0502020204030204"/>
              </a:rPr>
              <a:t>f</a:t>
            </a:r>
            <a:r>
              <a:rPr lang="en-US" spc="-8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5" dirty="0" smtClean="0">
                <a:cs typeface="Calibri" panose="020F0502020204030204"/>
              </a:rPr>
              <a:t>d</a:t>
            </a:r>
            <a:r>
              <a:rPr lang="en-US" spc="-50" dirty="0" smtClean="0">
                <a:cs typeface="Calibri" panose="020F0502020204030204"/>
              </a:rPr>
              <a:t>r</a:t>
            </a:r>
            <a:r>
              <a:rPr lang="en-US" spc="-5" dirty="0" smtClean="0">
                <a:cs typeface="Calibri" panose="020F0502020204030204"/>
              </a:rPr>
              <a:t>o</a:t>
            </a:r>
            <a:r>
              <a:rPr lang="en-US" dirty="0" smtClean="0">
                <a:cs typeface="Calibri" panose="020F0502020204030204"/>
              </a:rPr>
              <a:t>p</a:t>
            </a:r>
            <a:r>
              <a:rPr lang="en-US" spc="-5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5" dirty="0" smtClean="0">
                <a:cs typeface="Calibri" panose="020F0502020204030204"/>
              </a:rPr>
              <a:t>ou</a:t>
            </a:r>
            <a:r>
              <a:rPr lang="en-US" dirty="0" smtClean="0">
                <a:cs typeface="Calibri" panose="020F0502020204030204"/>
              </a:rPr>
              <a:t>t</a:t>
            </a:r>
            <a:r>
              <a:rPr lang="en-US" spc="-7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15" dirty="0" smtClean="0">
                <a:cs typeface="Calibri" panose="020F0502020204030204"/>
              </a:rPr>
              <a:t>artifact</a:t>
            </a:r>
            <a:r>
              <a:rPr lang="en-US" spc="-10" dirty="0" smtClean="0">
                <a:cs typeface="Calibri" panose="020F0502020204030204"/>
              </a:rPr>
              <a:t>.</a:t>
            </a:r>
          </a:p>
          <a:p>
            <a:pPr marL="755650" marR="94615" lvl="1">
              <a:lnSpc>
                <a:spcPct val="90000"/>
              </a:lnSpc>
              <a:buFont typeface="Arial" panose="020B0604020202020204"/>
              <a:buChar char="•"/>
              <a:tabLst>
                <a:tab pos="355600" algn="l"/>
              </a:tabLst>
            </a:pPr>
            <a:r>
              <a:rPr lang="en-US" spc="-10" dirty="0" smtClean="0">
                <a:cs typeface="Calibri" panose="020F0502020204030204"/>
              </a:rPr>
              <a:t>Anterior  superior rim (Aortic rim) can be profiled.</a:t>
            </a:r>
          </a:p>
          <a:p>
            <a:pPr marL="755650" marR="94615" lvl="1">
              <a:lnSpc>
                <a:spcPct val="90000"/>
              </a:lnSpc>
              <a:buFont typeface="Arial" panose="020B0604020202020204"/>
              <a:buChar char="•"/>
              <a:tabLst>
                <a:tab pos="355600" algn="l"/>
              </a:tabLst>
            </a:pPr>
            <a:r>
              <a:rPr lang="en-US" spc="-10" dirty="0" smtClean="0">
                <a:cs typeface="Calibri" panose="020F0502020204030204"/>
              </a:rPr>
              <a:t>Posterior rim can be assessed.</a:t>
            </a:r>
          </a:p>
          <a:p>
            <a:pPr marL="755650" marR="94615" lvl="1">
              <a:lnSpc>
                <a:spcPct val="90000"/>
              </a:lnSpc>
              <a:buFont typeface="Arial" panose="020B0604020202020204"/>
              <a:buChar char="•"/>
              <a:tabLst>
                <a:tab pos="355600" algn="l"/>
              </a:tabLst>
            </a:pPr>
            <a:r>
              <a:rPr lang="en-US" spc="-10" dirty="0" smtClean="0">
                <a:cs typeface="Calibri" panose="020F0502020204030204"/>
              </a:rPr>
              <a:t>RVOT,MPA dilatation</a:t>
            </a:r>
          </a:p>
          <a:p>
            <a:pPr marL="755650" marR="94615" lvl="1">
              <a:lnSpc>
                <a:spcPct val="90000"/>
              </a:lnSpc>
              <a:buNone/>
              <a:tabLst>
                <a:tab pos="355600" algn="l"/>
              </a:tabLst>
            </a:pPr>
            <a:endParaRPr lang="en-US" dirty="0" smtClean="0">
              <a:cs typeface="Calibri" panose="020F0502020204030204"/>
            </a:endParaRPr>
          </a:p>
          <a:p>
            <a:pPr marL="355600" marR="461645">
              <a:lnSpc>
                <a:spcPts val="3240"/>
              </a:lnSpc>
              <a:spcBef>
                <a:spcPts val="720"/>
              </a:spcBef>
              <a:buFont typeface="Arial" panose="020B0604020202020204"/>
              <a:buChar char="•"/>
              <a:tabLst>
                <a:tab pos="355600" algn="l"/>
              </a:tabLst>
            </a:pPr>
            <a:r>
              <a:rPr lang="en-US" b="1" spc="-15" dirty="0" smtClean="0">
                <a:cs typeface="Calibri" panose="020F0502020204030204"/>
              </a:rPr>
              <a:t>Apical</a:t>
            </a:r>
            <a:r>
              <a:rPr lang="en-US" b="1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b="1" dirty="0" smtClean="0">
                <a:cs typeface="Calibri" panose="020F0502020204030204"/>
              </a:rPr>
              <a:t>5 chamber </a:t>
            </a:r>
            <a:r>
              <a:rPr lang="en-US" b="1" spc="-75" dirty="0" smtClean="0">
                <a:latin typeface="Times New Roman" panose="02020603050405020304"/>
                <a:cs typeface="Times New Roman" panose="02020603050405020304"/>
              </a:rPr>
              <a:t>v</a:t>
            </a:r>
            <a:r>
              <a:rPr lang="en-US" b="1" spc="-15" dirty="0" smtClean="0">
                <a:cs typeface="Calibri" panose="020F0502020204030204"/>
              </a:rPr>
              <a:t>ie</a:t>
            </a:r>
            <a:r>
              <a:rPr lang="en-US" b="1" spc="-45" dirty="0" smtClean="0">
                <a:cs typeface="Calibri" panose="020F0502020204030204"/>
              </a:rPr>
              <a:t>w</a:t>
            </a:r>
            <a:r>
              <a:rPr lang="en-US" dirty="0" smtClean="0">
                <a:cs typeface="Calibri" panose="020F0502020204030204"/>
              </a:rPr>
              <a:t>-</a:t>
            </a:r>
            <a:r>
              <a:rPr lang="en-US" spc="-8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dirty="0" smtClean="0">
                <a:cs typeface="Calibri" panose="020F0502020204030204"/>
              </a:rPr>
              <a:t>A</a:t>
            </a:r>
            <a:r>
              <a:rPr lang="en-US" spc="-30" dirty="0" smtClean="0">
                <a:cs typeface="Calibri" panose="020F0502020204030204"/>
              </a:rPr>
              <a:t>n</a:t>
            </a:r>
            <a:r>
              <a:rPr lang="en-US" spc="-45" dirty="0" smtClean="0">
                <a:cs typeface="Calibri" panose="020F0502020204030204"/>
              </a:rPr>
              <a:t>t</a:t>
            </a:r>
            <a:r>
              <a:rPr lang="en-US" spc="-15" dirty="0" smtClean="0">
                <a:cs typeface="Calibri" panose="020F0502020204030204"/>
              </a:rPr>
              <a:t>e</a:t>
            </a:r>
            <a:r>
              <a:rPr lang="en-US" spc="-25" dirty="0" smtClean="0">
                <a:cs typeface="Calibri" panose="020F0502020204030204"/>
              </a:rPr>
              <a:t>r</a:t>
            </a:r>
            <a:r>
              <a:rPr lang="en-US" dirty="0" smtClean="0">
                <a:cs typeface="Calibri" panose="020F0502020204030204"/>
              </a:rPr>
              <a:t>i</a:t>
            </a:r>
            <a:r>
              <a:rPr lang="en-US" spc="-25" dirty="0" smtClean="0">
                <a:cs typeface="Calibri" panose="020F0502020204030204"/>
              </a:rPr>
              <a:t>o</a:t>
            </a:r>
            <a:r>
              <a:rPr lang="en-US" spc="-15" dirty="0" smtClean="0">
                <a:cs typeface="Calibri" panose="020F0502020204030204"/>
              </a:rPr>
              <a:t>r</a:t>
            </a:r>
            <a:r>
              <a:rPr lang="en-US" spc="-7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15" dirty="0" smtClean="0">
                <a:cs typeface="Calibri" panose="020F0502020204030204"/>
              </a:rPr>
              <a:t>aspect</a:t>
            </a:r>
            <a:r>
              <a:rPr lang="en-US" spc="-90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5" dirty="0" smtClean="0">
                <a:cs typeface="Calibri" panose="020F0502020204030204"/>
              </a:rPr>
              <a:t>o</a:t>
            </a:r>
            <a:r>
              <a:rPr lang="en-US" dirty="0" smtClean="0">
                <a:cs typeface="Calibri" panose="020F0502020204030204"/>
              </a:rPr>
              <a:t>f</a:t>
            </a:r>
            <a:r>
              <a:rPr lang="en-US" spc="-75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15" dirty="0" smtClean="0">
                <a:cs typeface="Calibri" panose="020F0502020204030204"/>
              </a:rPr>
              <a:t>i</a:t>
            </a:r>
            <a:r>
              <a:rPr lang="en-US" spc="-30" dirty="0" smtClean="0">
                <a:cs typeface="Calibri" panose="020F0502020204030204"/>
              </a:rPr>
              <a:t>n</a:t>
            </a:r>
            <a:r>
              <a:rPr lang="en-US" spc="-45" dirty="0" smtClean="0">
                <a:cs typeface="Calibri" panose="020F0502020204030204"/>
              </a:rPr>
              <a:t>t</a:t>
            </a:r>
            <a:r>
              <a:rPr lang="en-US" spc="-15" dirty="0" smtClean="0">
                <a:cs typeface="Calibri" panose="020F0502020204030204"/>
              </a:rPr>
              <a:t>e</a:t>
            </a:r>
            <a:r>
              <a:rPr lang="en-US" spc="-85" dirty="0" smtClean="0">
                <a:cs typeface="Calibri" panose="020F0502020204030204"/>
              </a:rPr>
              <a:t>r </a:t>
            </a:r>
            <a:r>
              <a:rPr lang="en-US" spc="-25" dirty="0" err="1" smtClean="0">
                <a:cs typeface="Calibri" panose="020F0502020204030204"/>
              </a:rPr>
              <a:t>a</a:t>
            </a:r>
            <a:r>
              <a:rPr lang="en-US" dirty="0" err="1" smtClean="0">
                <a:cs typeface="Calibri" panose="020F0502020204030204"/>
              </a:rPr>
              <a:t>trial</a:t>
            </a:r>
            <a:r>
              <a:rPr lang="en-US" dirty="0" smtClean="0"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pc="-5" dirty="0" smtClean="0">
                <a:cs typeface="Calibri" panose="020F0502020204030204"/>
              </a:rPr>
              <a:t>se</a:t>
            </a:r>
            <a:r>
              <a:rPr lang="en-US" spc="-15" dirty="0" smtClean="0">
                <a:cs typeface="Calibri" panose="020F0502020204030204"/>
              </a:rPr>
              <a:t>p</a:t>
            </a:r>
            <a:r>
              <a:rPr lang="en-US" dirty="0" smtClean="0">
                <a:cs typeface="Calibri" panose="020F0502020204030204"/>
              </a:rPr>
              <a:t>tum</a:t>
            </a:r>
          </a:p>
          <a:p>
            <a:r>
              <a:rPr lang="en-US" b="1" dirty="0" smtClean="0"/>
              <a:t>Modified Apical 4-Chamber view </a:t>
            </a:r>
          </a:p>
          <a:p>
            <a:pPr lvl="1"/>
            <a:r>
              <a:rPr lang="en-US" dirty="0" smtClean="0"/>
              <a:t>Half way in between Apical 4 chamber and PSAX.</a:t>
            </a:r>
          </a:p>
          <a:p>
            <a:pPr lvl="1"/>
            <a:r>
              <a:rPr lang="en-US" dirty="0" smtClean="0"/>
              <a:t>Useful in those with poor </a:t>
            </a:r>
            <a:r>
              <a:rPr lang="en-US" dirty="0" err="1" smtClean="0"/>
              <a:t>subcostal</a:t>
            </a:r>
            <a:r>
              <a:rPr lang="en-US" dirty="0" smtClean="0"/>
              <a:t> window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Subcostal</a:t>
            </a:r>
            <a:r>
              <a:rPr lang="en-US" dirty="0" smtClean="0"/>
              <a:t> Left Anterior Oblique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Acquired by turning 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~ 4</a:t>
            </a:r>
            <a:r>
              <a:rPr lang="en-US" dirty="0" smtClean="0"/>
              <a:t>5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°</a:t>
            </a:r>
            <a:r>
              <a:rPr lang="en-US" dirty="0" smtClean="0"/>
              <a:t> counterclockwise from the </a:t>
            </a:r>
            <a:r>
              <a:rPr lang="en-US" dirty="0" err="1" smtClean="0"/>
              <a:t>subcostal</a:t>
            </a:r>
            <a:r>
              <a:rPr lang="en-US" dirty="0" smtClean="0"/>
              <a:t> four-chamber view.</a:t>
            </a:r>
          </a:p>
          <a:p>
            <a:r>
              <a:rPr lang="en-US" dirty="0" smtClean="0"/>
              <a:t>The length of the </a:t>
            </a:r>
            <a:r>
              <a:rPr lang="en-US" dirty="0" err="1" smtClean="0"/>
              <a:t>atrial</a:t>
            </a:r>
            <a:r>
              <a:rPr lang="en-US" dirty="0" smtClean="0"/>
              <a:t> septum..</a:t>
            </a:r>
          </a:p>
          <a:p>
            <a:r>
              <a:rPr lang="en-US" dirty="0" smtClean="0"/>
              <a:t>Ideal to identify OP-ASD.</a:t>
            </a:r>
          </a:p>
          <a:p>
            <a:r>
              <a:rPr lang="en-US" dirty="0" smtClean="0"/>
              <a:t>CS dilation.</a:t>
            </a:r>
          </a:p>
          <a:p>
            <a:r>
              <a:rPr lang="en-US" dirty="0" smtClean="0"/>
              <a:t>The relation of the SVC  &amp; RUPV to the defect. 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Subcostal</a:t>
            </a:r>
            <a:r>
              <a:rPr lang="en-US" dirty="0" smtClean="0"/>
              <a:t> Left Anterior Oblique 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8107" t="38723" r="31068" b="30972"/>
          <a:stretch>
            <a:fillRect/>
          </a:stretch>
        </p:blipFill>
        <p:spPr bwMode="auto">
          <a:xfrm>
            <a:off x="1143000" y="1163783"/>
            <a:ext cx="6773332" cy="5541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Right Parasternal View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Parasagittal</a:t>
            </a:r>
            <a:r>
              <a:rPr lang="en-US" dirty="0" smtClean="0"/>
              <a:t> view</a:t>
            </a:r>
          </a:p>
          <a:p>
            <a:r>
              <a:rPr lang="en-US" dirty="0" smtClean="0"/>
              <a:t>Right lateral </a:t>
            </a:r>
            <a:r>
              <a:rPr lang="en-US" dirty="0" err="1" smtClean="0"/>
              <a:t>decubitus</a:t>
            </a:r>
            <a:r>
              <a:rPr lang="en-US" dirty="0" smtClean="0"/>
              <a:t> position</a:t>
            </a:r>
          </a:p>
          <a:p>
            <a:r>
              <a:rPr lang="en-US" dirty="0" smtClean="0"/>
              <a:t>Probe in the superior–inferior orientation.</a:t>
            </a:r>
          </a:p>
          <a:p>
            <a:r>
              <a:rPr lang="en-US" dirty="0" smtClean="0"/>
              <a:t>Septum is aligned perpendicular to the beam.</a:t>
            </a:r>
          </a:p>
          <a:p>
            <a:r>
              <a:rPr lang="en-US" dirty="0" smtClean="0"/>
              <a:t>Ideal for diagnosing sinus </a:t>
            </a:r>
            <a:r>
              <a:rPr lang="en-US" dirty="0" err="1" smtClean="0"/>
              <a:t>venosus</a:t>
            </a:r>
            <a:r>
              <a:rPr lang="en-US" dirty="0" smtClean="0"/>
              <a:t> defects.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Right Parasternal View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9175" t="28622" r="45267" b="42757"/>
          <a:stretch>
            <a:fillRect/>
          </a:stretch>
        </p:blipFill>
        <p:spPr bwMode="auto">
          <a:xfrm>
            <a:off x="609600" y="1676400"/>
            <a:ext cx="762448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Supra </a:t>
            </a:r>
            <a:r>
              <a:rPr lang="en-US" dirty="0" err="1" smtClean="0"/>
              <a:t>sternal</a:t>
            </a:r>
            <a:r>
              <a:rPr lang="en-US" dirty="0" smtClean="0"/>
              <a:t> short axis view/Crab view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1069" t="47141" r="31068" b="20870"/>
          <a:stretch>
            <a:fillRect/>
          </a:stretch>
        </p:blipFill>
        <p:spPr bwMode="auto">
          <a:xfrm>
            <a:off x="-68179" y="2362200"/>
            <a:ext cx="9304421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1348026"/>
            <a:ext cx="807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Help to identify all PV drainage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Maternal /Environmental </a:t>
            </a:r>
            <a:r>
              <a:rPr lang="en-US" dirty="0" err="1" smtClean="0"/>
              <a:t>Fcators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Gestational Diabetes mellitus</a:t>
            </a:r>
          </a:p>
          <a:p>
            <a:r>
              <a:rPr lang="en-US" dirty="0" err="1" smtClean="0"/>
              <a:t>Phenylketonuria</a:t>
            </a:r>
            <a:endParaRPr lang="en-US" dirty="0" smtClean="0"/>
          </a:p>
          <a:p>
            <a:r>
              <a:rPr lang="en-US" dirty="0" smtClean="0"/>
              <a:t>Maternal Influenza</a:t>
            </a:r>
          </a:p>
          <a:p>
            <a:r>
              <a:rPr lang="en-US" dirty="0" smtClean="0"/>
              <a:t>Exposure to </a:t>
            </a:r>
            <a:r>
              <a:rPr lang="en-US" dirty="0" err="1" smtClean="0"/>
              <a:t>retinoids</a:t>
            </a:r>
            <a:endParaRPr lang="en-US" dirty="0" smtClean="0"/>
          </a:p>
          <a:p>
            <a:r>
              <a:rPr lang="en-US" dirty="0" smtClean="0"/>
              <a:t>NSAIDs</a:t>
            </a:r>
          </a:p>
          <a:p>
            <a:r>
              <a:rPr lang="en-US" dirty="0" smtClean="0"/>
              <a:t>Anticonvulsants</a:t>
            </a:r>
          </a:p>
          <a:p>
            <a:r>
              <a:rPr lang="en-US" dirty="0" err="1" smtClean="0"/>
              <a:t>Thalidomode</a:t>
            </a:r>
            <a:endParaRPr lang="en-US" dirty="0" smtClean="0"/>
          </a:p>
          <a:p>
            <a:r>
              <a:rPr lang="en-US" dirty="0" smtClean="0"/>
              <a:t>Smoking</a:t>
            </a:r>
          </a:p>
          <a:p>
            <a:r>
              <a:rPr lang="en-US" dirty="0" smtClean="0"/>
              <a:t>Alcohol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7435" t="25254" r="29023" b="36023"/>
          <a:stretch>
            <a:fillRect/>
          </a:stretch>
        </p:blipFill>
        <p:spPr bwMode="auto">
          <a:xfrm>
            <a:off x="381000" y="1295400"/>
            <a:ext cx="8534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 Face Views of ASDs on 2D 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114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Two methods</a:t>
            </a:r>
          </a:p>
          <a:p>
            <a:r>
              <a:rPr lang="en-US" dirty="0" smtClean="0"/>
              <a:t>4c view</a:t>
            </a:r>
            <a:r>
              <a:rPr lang="en-US" dirty="0" smtClean="0">
                <a:sym typeface="Wingdings" panose="05000000000000000000" pitchFamily="2" charset="2"/>
              </a:rPr>
              <a:t> rotate 45-60</a:t>
            </a:r>
            <a:r>
              <a:rPr lang="en-US" dirty="0" smtClean="0">
                <a:latin typeface="Calibri" panose="020F0502020204030204"/>
                <a:cs typeface="Calibri" panose="020F0502020204030204"/>
                <a:sym typeface="Wingdings" panose="05000000000000000000" pitchFamily="2" charset="2"/>
              </a:rPr>
              <a:t>° counterclockwise keeping same position</a:t>
            </a:r>
          </a:p>
          <a:p>
            <a:endParaRPr lang="en-US" dirty="0" smtClean="0">
              <a:latin typeface="Calibri" panose="020F0502020204030204"/>
              <a:cs typeface="Calibri" panose="020F0502020204030204"/>
              <a:sym typeface="Wingdings" panose="05000000000000000000" pitchFamily="2" charset="2"/>
            </a:endParaRPr>
          </a:p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23646" t="40626" r="24817" b="13542"/>
          <a:stretch>
            <a:fillRect/>
          </a:stretch>
        </p:blipFill>
        <p:spPr bwMode="auto">
          <a:xfrm>
            <a:off x="609600" y="2705100"/>
            <a:ext cx="76962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33400"/>
            <a:ext cx="8458200" cy="144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4c </a:t>
            </a:r>
            <a:r>
              <a:rPr lang="en-US" dirty="0" err="1" smtClean="0">
                <a:cs typeface="Calibri" panose="020F0502020204030204"/>
                <a:sym typeface="Wingdings" panose="05000000000000000000" pitchFamily="2" charset="2"/>
              </a:rPr>
              <a:t>veiw</a:t>
            </a:r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 rotate 45-60° &amp; 20° </a:t>
            </a:r>
            <a:r>
              <a:rPr lang="en-US" dirty="0" err="1" smtClean="0">
                <a:cs typeface="Calibri" panose="020F0502020204030204"/>
                <a:sym typeface="Wingdings" panose="05000000000000000000" pitchFamily="2" charset="2"/>
              </a:rPr>
              <a:t>angulation</a:t>
            </a:r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 to right shoulder  Parasternal 4 vessel or 3 vessel </a:t>
            </a:r>
            <a:r>
              <a:rPr lang="en-US" dirty="0" err="1" smtClean="0">
                <a:cs typeface="Calibri" panose="020F0502020204030204"/>
                <a:sym typeface="Wingdings" panose="05000000000000000000" pitchFamily="2" charset="2"/>
              </a:rPr>
              <a:t>veiw</a:t>
            </a:r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 slight </a:t>
            </a:r>
            <a:r>
              <a:rPr lang="en-US" dirty="0" err="1" smtClean="0">
                <a:cs typeface="Calibri" panose="020F0502020204030204"/>
                <a:sym typeface="Wingdings" panose="05000000000000000000" pitchFamily="2" charset="2"/>
              </a:rPr>
              <a:t>angulation</a:t>
            </a:r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 to left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3426" t="32292" r="24451" b="17708"/>
          <a:stretch>
            <a:fillRect/>
          </a:stretch>
        </p:blipFill>
        <p:spPr bwMode="auto">
          <a:xfrm>
            <a:off x="228600" y="1981200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4779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Role of </a:t>
            </a:r>
            <a:r>
              <a:rPr lang="en-US" b="1" dirty="0" err="1" smtClean="0"/>
              <a:t>Colour</a:t>
            </a:r>
            <a:r>
              <a:rPr lang="en-US" b="1" dirty="0" smtClean="0"/>
              <a:t> Doppler, CW Doppler &amp; PW Doppler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4602163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+mn-ea"/>
              </a:rPr>
              <a:t>Should be as co-axial as possible </a:t>
            </a:r>
          </a:p>
          <a:p>
            <a:r>
              <a:rPr lang="en-US" dirty="0" smtClean="0"/>
              <a:t>Narrow pressure difference (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~5mmHg)</a:t>
            </a:r>
            <a:endParaRPr lang="en-US" dirty="0" smtClean="0"/>
          </a:p>
          <a:p>
            <a:r>
              <a:rPr lang="en-US" dirty="0" smtClean="0"/>
              <a:t>Interference with pulmonary vein and AV valve  flow.</a:t>
            </a:r>
          </a:p>
          <a:p>
            <a:r>
              <a:rPr lang="en-US" b="1" dirty="0" smtClean="0"/>
              <a:t>ASD flow pattern- </a:t>
            </a:r>
            <a:r>
              <a:rPr lang="en-US" dirty="0" smtClean="0"/>
              <a:t>Maximum  L</a:t>
            </a:r>
            <a:r>
              <a:rPr lang="en-US" dirty="0" smtClean="0">
                <a:sym typeface="Wingdings" panose="05000000000000000000" pitchFamily="2" charset="2"/>
              </a:rPr>
              <a:t> R </a:t>
            </a:r>
            <a:r>
              <a:rPr lang="en-US" dirty="0" smtClean="0"/>
              <a:t>during late </a:t>
            </a:r>
            <a:r>
              <a:rPr lang="en-US" dirty="0" err="1" smtClean="0"/>
              <a:t>diastoli</a:t>
            </a:r>
            <a:r>
              <a:rPr lang="en-US" dirty="0" smtClean="0"/>
              <a:t> and late </a:t>
            </a:r>
            <a:r>
              <a:rPr lang="en-US" dirty="0" err="1" smtClean="0"/>
              <a:t>systoli</a:t>
            </a:r>
            <a:r>
              <a:rPr lang="en-US" dirty="0" smtClean="0"/>
              <a:t>. </a:t>
            </a:r>
          </a:p>
          <a:p>
            <a:r>
              <a:rPr lang="en-US" dirty="0" smtClean="0"/>
              <a:t>Transient  R</a:t>
            </a:r>
            <a:r>
              <a:rPr lang="en-US" dirty="0" smtClean="0">
                <a:sym typeface="Wingdings" panose="05000000000000000000" pitchFamily="2" charset="2"/>
              </a:rPr>
              <a:t>L flow may be seen in rapid filling phase and early </a:t>
            </a:r>
            <a:r>
              <a:rPr lang="en-US" dirty="0" err="1" smtClean="0">
                <a:sym typeface="Wingdings" panose="05000000000000000000" pitchFamily="2" charset="2"/>
              </a:rPr>
              <a:t>systoli</a:t>
            </a:r>
            <a:r>
              <a:rPr lang="en-US" dirty="0" smtClean="0">
                <a:sym typeface="Wingdings" panose="05000000000000000000" pitchFamily="2" charset="2"/>
              </a:rPr>
              <a:t>.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Pulse wave spectral Doppler can be used for the detection of bidirectional shunting.</a:t>
            </a:r>
          </a:p>
          <a:p>
            <a:r>
              <a:rPr lang="en-US" dirty="0" smtClean="0"/>
              <a:t>The color scale settings should be adjusted to 25–40 cm/ sec to optimize for the expected low velocity of shunting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PW Doppler through ASD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37" t="35356" r="48107" b="14135"/>
          <a:stretch>
            <a:fillRect/>
          </a:stretch>
        </p:blipFill>
        <p:spPr bwMode="auto">
          <a:xfrm>
            <a:off x="685800" y="1045029"/>
            <a:ext cx="8138160" cy="58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smtClean="0"/>
              <a:t>Contrast Echocardiography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595" y="1080770"/>
            <a:ext cx="8523605" cy="5472430"/>
          </a:xfrm>
        </p:spPr>
        <p:txBody>
          <a:bodyPr>
            <a:normAutofit fontScale="90000" lnSpcReduction="10000"/>
          </a:bodyPr>
          <a:lstStyle/>
          <a:p>
            <a:r>
              <a:rPr lang="en-US" dirty="0" smtClean="0"/>
              <a:t>Apical 4 chamber view</a:t>
            </a:r>
          </a:p>
          <a:p>
            <a:r>
              <a:rPr lang="en-US" dirty="0" smtClean="0"/>
              <a:t>Agitated saline 5-7ml(5ml saline +1ml air)</a:t>
            </a:r>
            <a:endParaRPr lang="en-US" dirty="0"/>
          </a:p>
          <a:p>
            <a:r>
              <a:rPr lang="en-US" dirty="0"/>
              <a:t>Contrast spill over to LA </a:t>
            </a:r>
            <a:r>
              <a:rPr lang="en-US" dirty="0" smtClean="0"/>
              <a:t>can occur even </a:t>
            </a:r>
            <a:r>
              <a:rPr lang="en-US" dirty="0"/>
              <a:t>if </a:t>
            </a:r>
            <a:r>
              <a:rPr lang="en-US" dirty="0" smtClean="0"/>
              <a:t>flow is L</a:t>
            </a:r>
            <a:r>
              <a:rPr lang="en-US" dirty="0" smtClean="0">
                <a:sym typeface="Wingdings" panose="05000000000000000000" pitchFamily="2" charset="2"/>
              </a:rPr>
              <a:t> R</a:t>
            </a:r>
            <a:r>
              <a:rPr lang="en-US" dirty="0" smtClean="0"/>
              <a:t> (</a:t>
            </a:r>
            <a:r>
              <a:rPr lang="en-US" dirty="0" err="1"/>
              <a:t>valsalva</a:t>
            </a:r>
            <a:r>
              <a:rPr lang="en-US" dirty="0"/>
              <a:t> </a:t>
            </a:r>
            <a:r>
              <a:rPr lang="en-US" dirty="0" err="1" smtClean="0"/>
              <a:t>maneure</a:t>
            </a:r>
            <a:r>
              <a:rPr lang="en-US" dirty="0" smtClean="0"/>
              <a:t>- release phase) </a:t>
            </a:r>
          </a:p>
          <a:p>
            <a:r>
              <a:rPr lang="en-US" dirty="0" smtClean="0"/>
              <a:t>Bubble quantification grades</a:t>
            </a:r>
          </a:p>
          <a:p>
            <a:pPr lvl="1"/>
            <a:r>
              <a:rPr lang="en-US" dirty="0" smtClean="0"/>
              <a:t>Grade -I-up to 5 bubbles</a:t>
            </a:r>
          </a:p>
          <a:p>
            <a:pPr lvl="1"/>
            <a:r>
              <a:rPr lang="en-US" dirty="0" smtClean="0"/>
              <a:t>Grade-II-up to 25 bubbles</a:t>
            </a:r>
          </a:p>
          <a:p>
            <a:pPr lvl="1"/>
            <a:r>
              <a:rPr lang="en-US" dirty="0" smtClean="0"/>
              <a:t>Grade-III- &gt;25 bubbles</a:t>
            </a:r>
          </a:p>
          <a:p>
            <a:pPr lvl="1"/>
            <a:r>
              <a:rPr lang="en-US" dirty="0" smtClean="0"/>
              <a:t>Grade-IV-</a:t>
            </a:r>
            <a:r>
              <a:rPr lang="en-US" dirty="0" err="1" smtClean="0">
                <a:latin typeface="Calibri" panose="020F0502020204030204" charset="0"/>
              </a:rPr>
              <a:t>Opacification</a:t>
            </a:r>
            <a:r>
              <a:rPr lang="en-US" dirty="0" smtClean="0">
                <a:latin typeface="Calibri" panose="020F0502020204030204" charset="0"/>
              </a:rPr>
              <a:t> of chamber</a:t>
            </a:r>
          </a:p>
          <a:p>
            <a:pPr lvl="5">
              <a:buNone/>
            </a:pPr>
            <a:r>
              <a:rPr lang="nl-NL" dirty="0" smtClean="0">
                <a:latin typeface="Calibri" panose="020F0502020204030204" charset="0"/>
              </a:rPr>
              <a:t>Bushra et al JACC 2010 VOL. 3, NO. 7, 2010</a:t>
            </a:r>
          </a:p>
          <a:p>
            <a:r>
              <a:rPr lang="en-US" dirty="0" smtClean="0"/>
              <a:t>Direct </a:t>
            </a:r>
            <a:r>
              <a:rPr lang="en-US" dirty="0"/>
              <a:t>sign of </a:t>
            </a:r>
            <a:r>
              <a:rPr lang="en-US" dirty="0" smtClean="0"/>
              <a:t>L</a:t>
            </a:r>
            <a:r>
              <a:rPr lang="en-US" dirty="0" smtClean="0">
                <a:sym typeface="Wingdings" panose="05000000000000000000" pitchFamily="2" charset="2"/>
              </a:rPr>
              <a:t> R</a:t>
            </a:r>
            <a:r>
              <a:rPr lang="en-US" dirty="0" smtClean="0"/>
              <a:t> </a:t>
            </a:r>
            <a:r>
              <a:rPr lang="en-US" dirty="0"/>
              <a:t>shunt -Negative contrast </a:t>
            </a:r>
            <a:r>
              <a:rPr lang="en-US" dirty="0" smtClean="0"/>
              <a:t>effect(“ghosting”)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Pulmonary AV fistula- it takes 3-8 cardiac cycle for contrast spill over</a:t>
            </a:r>
          </a:p>
          <a:p>
            <a:r>
              <a:rPr lang="en-US" dirty="0" smtClean="0"/>
              <a:t>False positive effects of Negative contrast effect seen in </a:t>
            </a:r>
          </a:p>
          <a:p>
            <a:pPr lvl="1"/>
            <a:r>
              <a:rPr lang="en-US" dirty="0" smtClean="0"/>
              <a:t>IVC blood flow</a:t>
            </a:r>
          </a:p>
          <a:p>
            <a:pPr lvl="1"/>
            <a:r>
              <a:rPr lang="en-US" dirty="0" smtClean="0"/>
              <a:t>Coronary sinus flow</a:t>
            </a:r>
          </a:p>
          <a:p>
            <a:pPr lvl="1"/>
            <a:r>
              <a:rPr lang="en-US" dirty="0" err="1" smtClean="0"/>
              <a:t>Gerbode</a:t>
            </a:r>
            <a:r>
              <a:rPr lang="en-US" dirty="0" smtClean="0"/>
              <a:t> defect</a:t>
            </a:r>
          </a:p>
          <a:p>
            <a:r>
              <a:rPr lang="en-US" dirty="0" smtClean="0"/>
              <a:t>Not quantitative</a:t>
            </a:r>
          </a:p>
          <a:p>
            <a:r>
              <a:rPr lang="en-US" dirty="0" smtClean="0"/>
              <a:t>False impression of PHTN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TEE ASD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accurate</a:t>
            </a:r>
          </a:p>
          <a:p>
            <a:r>
              <a:rPr lang="en-US" dirty="0"/>
              <a:t>Sensitivity</a:t>
            </a:r>
            <a:r>
              <a:rPr lang="en-US" dirty="0">
                <a:latin typeface="Arial" panose="020B0604020202020204" pitchFamily="34" charset="0"/>
              </a:rPr>
              <a:t>~</a:t>
            </a:r>
            <a:r>
              <a:rPr lang="en-US" dirty="0"/>
              <a:t>100%</a:t>
            </a:r>
          </a:p>
          <a:p>
            <a:r>
              <a:rPr lang="en-US" dirty="0" smtClean="0"/>
              <a:t>It is must prior </a:t>
            </a:r>
            <a:r>
              <a:rPr lang="en-US" dirty="0"/>
              <a:t>to device closure in adult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Can clearly identify the size, shape, number of defects, rims of ASD.</a:t>
            </a:r>
          </a:p>
          <a:p>
            <a:r>
              <a:rPr lang="en-US" dirty="0" smtClean="0"/>
              <a:t>Contrast study can be combined.</a:t>
            </a:r>
          </a:p>
          <a:p>
            <a:r>
              <a:rPr lang="en-US" dirty="0" smtClean="0"/>
              <a:t>PAPVD, CS -ASD  best identified</a:t>
            </a:r>
          </a:p>
          <a:p>
            <a:r>
              <a:rPr lang="en-US" dirty="0" smtClean="0"/>
              <a:t>AVCD can also delineated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 basics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Patient position -left lateral </a:t>
            </a:r>
            <a:r>
              <a:rPr lang="en-US" dirty="0" err="1" smtClean="0"/>
              <a:t>decubitus</a:t>
            </a:r>
            <a:endParaRPr lang="en-US" dirty="0" smtClean="0"/>
          </a:p>
          <a:p>
            <a:r>
              <a:rPr lang="en-US" dirty="0" smtClean="0"/>
              <a:t>Topical anesthesia</a:t>
            </a:r>
          </a:p>
          <a:p>
            <a:r>
              <a:rPr lang="en-US" dirty="0" smtClean="0"/>
              <a:t>4-6 hr fasting &amp; NPO at least 1hour after TEE</a:t>
            </a:r>
          </a:p>
          <a:p>
            <a:r>
              <a:rPr lang="en-US" dirty="0" smtClean="0"/>
              <a:t>Introduce in unlock position </a:t>
            </a:r>
          </a:p>
          <a:p>
            <a:r>
              <a:rPr lang="en-US" dirty="0" smtClean="0"/>
              <a:t>Avoid entry into </a:t>
            </a:r>
            <a:r>
              <a:rPr lang="en-US" dirty="0" err="1" smtClean="0"/>
              <a:t>pyriform</a:t>
            </a:r>
            <a:r>
              <a:rPr lang="en-US" dirty="0" smtClean="0"/>
              <a:t> </a:t>
            </a:r>
            <a:r>
              <a:rPr lang="en-US" dirty="0" err="1" smtClean="0"/>
              <a:t>fossa</a:t>
            </a:r>
            <a:endParaRPr lang="en-US" dirty="0" smtClean="0"/>
          </a:p>
          <a:p>
            <a:r>
              <a:rPr lang="en-US" dirty="0" smtClean="0"/>
              <a:t>Clock wise rotation-Probe turn to right &amp; vice versa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7316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The </a:t>
            </a:r>
            <a:r>
              <a:rPr lang="en-US" b="1" dirty="0" err="1" smtClean="0"/>
              <a:t>atrial</a:t>
            </a:r>
            <a:r>
              <a:rPr lang="en-US" b="1" dirty="0" smtClean="0"/>
              <a:t> septum has three components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Septum </a:t>
            </a:r>
            <a:r>
              <a:rPr lang="en-US" dirty="0" err="1" smtClean="0"/>
              <a:t>primum</a:t>
            </a:r>
            <a:endParaRPr lang="en-US" dirty="0" smtClean="0"/>
          </a:p>
          <a:p>
            <a:r>
              <a:rPr lang="en-US" dirty="0" smtClean="0"/>
              <a:t>Septum </a:t>
            </a:r>
            <a:r>
              <a:rPr lang="en-US" dirty="0" err="1" smtClean="0"/>
              <a:t>secundum</a:t>
            </a:r>
            <a:endParaRPr lang="en-US" dirty="0" smtClean="0"/>
          </a:p>
          <a:p>
            <a:r>
              <a:rPr lang="en-US" dirty="0" err="1" smtClean="0"/>
              <a:t>Atrioventricular</a:t>
            </a:r>
            <a:r>
              <a:rPr lang="en-US" dirty="0" smtClean="0"/>
              <a:t> (AV) canal septum.</a:t>
            </a:r>
          </a:p>
          <a:p>
            <a:r>
              <a:rPr lang="en-US" dirty="0" smtClean="0"/>
              <a:t>The sinus </a:t>
            </a:r>
            <a:r>
              <a:rPr lang="en-US" dirty="0" err="1" smtClean="0"/>
              <a:t>venosus</a:t>
            </a:r>
            <a:r>
              <a:rPr lang="en-US" dirty="0" smtClean="0"/>
              <a:t> is not a component of the true </a:t>
            </a:r>
            <a:r>
              <a:rPr lang="en-US" dirty="0" err="1" smtClean="0"/>
              <a:t>atrial</a:t>
            </a:r>
            <a:r>
              <a:rPr lang="en-US" dirty="0" smtClean="0"/>
              <a:t> septum. </a:t>
            </a:r>
          </a:p>
          <a:p>
            <a:r>
              <a:rPr lang="en-US" dirty="0" smtClean="0"/>
              <a:t>Septal defects can be classified according to their anatomic location in the IAS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4582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Probe Positions Relative To Esophagus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6214" t="18520" r="9297" b="15819"/>
          <a:stretch>
            <a:fillRect/>
          </a:stretch>
        </p:blipFill>
        <p:spPr bwMode="auto">
          <a:xfrm>
            <a:off x="1143000" y="838200"/>
            <a:ext cx="7010400" cy="581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Upper esophageal(20-30 cm) </a:t>
            </a:r>
          </a:p>
          <a:p>
            <a:r>
              <a:rPr lang="en-US" dirty="0" smtClean="0"/>
              <a:t>Mid esophageal(30-40 cm) </a:t>
            </a:r>
          </a:p>
          <a:p>
            <a:r>
              <a:rPr lang="en-US" dirty="0" err="1" smtClean="0"/>
              <a:t>Transgastric</a:t>
            </a:r>
            <a:r>
              <a:rPr lang="en-US" dirty="0" smtClean="0"/>
              <a:t> (40-45 cm)</a:t>
            </a:r>
          </a:p>
          <a:p>
            <a:r>
              <a:rPr lang="en-US" dirty="0" smtClean="0"/>
              <a:t>Deep </a:t>
            </a:r>
            <a:r>
              <a:rPr lang="en-US" dirty="0" err="1" smtClean="0"/>
              <a:t>transgastric</a:t>
            </a:r>
            <a:r>
              <a:rPr lang="en-US" dirty="0" smtClean="0"/>
              <a:t> (45-50 cm)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Basic maneuvers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6870" t="18520" r="53786" b="14135"/>
          <a:stretch>
            <a:fillRect/>
          </a:stretch>
        </p:blipFill>
        <p:spPr bwMode="auto">
          <a:xfrm>
            <a:off x="1295400" y="565355"/>
            <a:ext cx="6400800" cy="6292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 </a:t>
            </a:r>
            <a:r>
              <a:rPr lang="en-US" dirty="0" smtClean="0"/>
              <a:t>views basics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033" t="18519" r="15919" b="19192"/>
          <a:stretch>
            <a:fillRect/>
          </a:stretch>
        </p:blipFill>
        <p:spPr>
          <a:xfrm>
            <a:off x="334645" y="2005965"/>
            <a:ext cx="8474710" cy="42373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819400" y="2133600"/>
            <a:ext cx="1010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(0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° view)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2133600"/>
            <a:ext cx="107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(90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°view)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1645" t="10101" r="3613" b="17508"/>
          <a:stretch>
            <a:fillRect/>
          </a:stretch>
        </p:blipFill>
        <p:spPr>
          <a:xfrm>
            <a:off x="457200" y="1657350"/>
            <a:ext cx="4248150" cy="334073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0943" t="10741" r="1053" b="15413"/>
          <a:stretch>
            <a:fillRect/>
          </a:stretch>
        </p:blipFill>
        <p:spPr>
          <a:xfrm>
            <a:off x="4976495" y="1657350"/>
            <a:ext cx="3667760" cy="317246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10761" t="27083" r="13104" b="21875"/>
          <a:stretch>
            <a:fillRect/>
          </a:stretch>
        </p:blipFill>
        <p:spPr bwMode="auto">
          <a:xfrm>
            <a:off x="0" y="1143000"/>
            <a:ext cx="909734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Views for assessment of ASD by</a:t>
            </a:r>
            <a:r>
              <a:rPr lang="en-US" sz="4900" dirty="0" smtClean="0"/>
              <a:t> TEE  </a:t>
            </a:r>
            <a:br>
              <a:rPr lang="en-US" sz="4900" dirty="0" smtClean="0"/>
            </a:br>
            <a:r>
              <a:rPr lang="en-US" sz="1600" dirty="0" smtClean="0"/>
              <a:t>ASE GUIDELINES &amp; STANDARDS: </a:t>
            </a:r>
            <a:r>
              <a:rPr lang="pl-PL" sz="1600" dirty="0" smtClean="0"/>
              <a:t>J Am Soc Echocardiogr 2015;28:910-58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Views for assessment of ASD by TEE </a:t>
            </a:r>
            <a:br>
              <a:rPr lang="en-US" dirty="0" smtClean="0"/>
            </a:br>
            <a:r>
              <a:rPr lang="en-US" sz="1300" dirty="0" smtClean="0"/>
              <a:t> ASE GUIDELINES &amp; STANDARDS: </a:t>
            </a:r>
            <a:r>
              <a:rPr lang="pl-PL" sz="1300" dirty="0" smtClean="0"/>
              <a:t>J Am Soc Echocardiogr 2015;28:910-58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1127" t="13542" r="12738" b="12500"/>
          <a:stretch>
            <a:fillRect/>
          </a:stretch>
        </p:blipFill>
        <p:spPr bwMode="auto">
          <a:xfrm>
            <a:off x="-1" y="1066800"/>
            <a:ext cx="9015211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view in ASD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565" y="1945640"/>
            <a:ext cx="8237220" cy="4411980"/>
          </a:xfrm>
        </p:spPr>
        <p:txBody>
          <a:bodyPr/>
          <a:lstStyle/>
          <a:p>
            <a:r>
              <a:rPr lang="en-US" dirty="0" smtClean="0"/>
              <a:t>Upper esophageal short-axis view</a:t>
            </a:r>
          </a:p>
          <a:p>
            <a:r>
              <a:rPr lang="en-US" b="1" dirty="0" err="1" smtClean="0"/>
              <a:t>Midesophageal</a:t>
            </a:r>
            <a:r>
              <a:rPr lang="en-US" b="1" dirty="0" smtClean="0"/>
              <a:t> aortic valve (</a:t>
            </a:r>
            <a:r>
              <a:rPr lang="en-US" b="1" dirty="0" err="1" smtClean="0"/>
              <a:t>AoV</a:t>
            </a:r>
            <a:r>
              <a:rPr lang="en-US" b="1" dirty="0" smtClean="0"/>
              <a:t>) short-axis view</a:t>
            </a:r>
          </a:p>
          <a:p>
            <a:r>
              <a:rPr lang="en-US" dirty="0" err="1" smtClean="0"/>
              <a:t>Midesophageal</a:t>
            </a:r>
            <a:r>
              <a:rPr lang="en-US" dirty="0" smtClean="0"/>
              <a:t> four-chamber view</a:t>
            </a:r>
          </a:p>
          <a:p>
            <a:r>
              <a:rPr lang="en-US" b="1" dirty="0" err="1" smtClean="0"/>
              <a:t>Midesophageal</a:t>
            </a:r>
            <a:r>
              <a:rPr lang="en-US" b="1" dirty="0" smtClean="0"/>
              <a:t> </a:t>
            </a:r>
            <a:r>
              <a:rPr lang="en-US" b="1" dirty="0" err="1" smtClean="0"/>
              <a:t>bicaval</a:t>
            </a:r>
            <a:r>
              <a:rPr lang="en-US" b="1" dirty="0" smtClean="0"/>
              <a:t> view</a:t>
            </a:r>
          </a:p>
          <a:p>
            <a:r>
              <a:rPr lang="en-US" dirty="0" err="1" smtClean="0"/>
              <a:t>Midesophageal</a:t>
            </a:r>
            <a:r>
              <a:rPr lang="en-US" dirty="0" smtClean="0"/>
              <a:t> long-axis view.</a:t>
            </a:r>
            <a:endParaRPr lang="en-US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Esophageal Short-Axis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Upper esophagus at 0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°</a:t>
            </a:r>
            <a:r>
              <a:rPr lang="en-US" dirty="0" smtClean="0"/>
              <a:t>,15</a:t>
            </a:r>
            <a:r>
              <a:rPr lang="en-US" dirty="0" smtClean="0">
                <a:cs typeface="Calibri" panose="020F0502020204030204"/>
              </a:rPr>
              <a:t>°,30° and 45°.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 this view</a:t>
            </a:r>
          </a:p>
          <a:p>
            <a:pPr lvl="1"/>
            <a:r>
              <a:rPr lang="en-US" dirty="0" smtClean="0"/>
              <a:t>Superior aspects of the </a:t>
            </a:r>
            <a:r>
              <a:rPr lang="en-US" dirty="0" err="1" smtClean="0"/>
              <a:t>atrial</a:t>
            </a:r>
            <a:r>
              <a:rPr lang="en-US" dirty="0" smtClean="0"/>
              <a:t> septum </a:t>
            </a:r>
          </a:p>
          <a:p>
            <a:pPr lvl="1"/>
            <a:r>
              <a:rPr lang="en-US" dirty="0" smtClean="0"/>
              <a:t>The roofs of the RA and LA</a:t>
            </a:r>
          </a:p>
          <a:p>
            <a:pPr lvl="1"/>
            <a:r>
              <a:rPr lang="en-US" dirty="0" smtClean="0"/>
              <a:t>SVC , Ascending aorta, RUPV</a:t>
            </a:r>
          </a:p>
          <a:p>
            <a:pPr lvl="1"/>
            <a:r>
              <a:rPr lang="en-US" dirty="0" smtClean="0"/>
              <a:t>Help to see SVC type of sinus </a:t>
            </a:r>
            <a:r>
              <a:rPr lang="en-US" dirty="0" err="1" smtClean="0"/>
              <a:t>venosus</a:t>
            </a:r>
            <a:r>
              <a:rPr lang="en-US" dirty="0" smtClean="0"/>
              <a:t> ASD &amp; PAPAV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Esophageal Short-Axis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2840" t="17708" r="24451" b="46355"/>
          <a:stretch>
            <a:fillRect/>
          </a:stretch>
        </p:blipFill>
        <p:spPr bwMode="auto">
          <a:xfrm>
            <a:off x="0" y="17526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5924" t="16189" r="16870" b="4034"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2"/>
          <p:cNvSpPr txBox="1"/>
          <p:nvPr/>
        </p:nvSpPr>
        <p:spPr>
          <a:xfrm>
            <a:off x="2703830" y="1613535"/>
            <a:ext cx="83375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29adys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10835" y="1643380"/>
            <a:ext cx="8293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33days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727315" y="1654810"/>
            <a:ext cx="8293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37days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5416550" y="4309745"/>
            <a:ext cx="82931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55days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 esophageal Aortic Valve Short-Axis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 0</a:t>
            </a:r>
            <a:r>
              <a:rPr lang="en-US" dirty="0" smtClean="0">
                <a:latin typeface="Calibri" panose="020F0502020204030204"/>
                <a:cs typeface="Calibri" panose="020F0502020204030204"/>
                <a:sym typeface="+mn-ea"/>
              </a:rPr>
              <a:t>°</a:t>
            </a:r>
            <a:r>
              <a:rPr lang="en-US" dirty="0" smtClean="0"/>
              <a:t>,30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°,45</a:t>
            </a:r>
            <a:r>
              <a:rPr lang="en-US" dirty="0" smtClean="0">
                <a:cs typeface="Calibri" panose="020F0502020204030204"/>
              </a:rPr>
              <a:t>°,60° and 75°</a:t>
            </a:r>
          </a:p>
          <a:p>
            <a:r>
              <a:rPr lang="en-US" dirty="0" smtClean="0"/>
              <a:t>This view facilitates </a:t>
            </a:r>
            <a:r>
              <a:rPr lang="en-US" dirty="0" err="1" smtClean="0"/>
              <a:t>antroposterior</a:t>
            </a:r>
            <a:r>
              <a:rPr lang="en-US" dirty="0" smtClean="0"/>
              <a:t> diameter of ASD.</a:t>
            </a:r>
          </a:p>
          <a:p>
            <a:r>
              <a:rPr lang="en-US" dirty="0" smtClean="0"/>
              <a:t>Aortic rim and posterior rims measured</a:t>
            </a:r>
          </a:p>
          <a:p>
            <a:r>
              <a:rPr lang="en-US" dirty="0" smtClean="0"/>
              <a:t>The overlap of septum </a:t>
            </a:r>
            <a:r>
              <a:rPr lang="en-US" dirty="0" err="1" smtClean="0"/>
              <a:t>primum</a:t>
            </a:r>
            <a:r>
              <a:rPr lang="en-US" dirty="0" smtClean="0"/>
              <a:t> and septum </a:t>
            </a:r>
            <a:r>
              <a:rPr lang="en-US" dirty="0" err="1" smtClean="0"/>
              <a:t>secundum</a:t>
            </a:r>
            <a:r>
              <a:rPr lang="en-US" dirty="0" smtClean="0"/>
              <a:t> when a PFO is present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 esophageal Aortic Valve Short-Axis View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37" t="28622" r="52840" b="22553"/>
          <a:stretch>
            <a:fillRect/>
          </a:stretch>
        </p:blipFill>
        <p:spPr bwMode="auto">
          <a:xfrm>
            <a:off x="1179195" y="1536700"/>
            <a:ext cx="6539230" cy="512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ym typeface="+mn-ea"/>
              </a:rPr>
              <a:t>Mid esophageal Aortic Valve Short-Axis View</a:t>
            </a:r>
            <a:r>
              <a:rPr lang="en-US" dirty="0"/>
              <a:t/>
            </a:r>
            <a:br>
              <a:rPr lang="en-US" dirty="0"/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5926" t="35354" r="51889" b="19192"/>
          <a:stretch>
            <a:fillRect/>
          </a:stretch>
        </p:blipFill>
        <p:spPr>
          <a:xfrm>
            <a:off x="1217295" y="1223010"/>
            <a:ext cx="7131685" cy="547243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7820" t="35354" r="53782" b="27609"/>
          <a:stretch>
            <a:fillRect/>
          </a:stretch>
        </p:blipFill>
        <p:spPr>
          <a:xfrm>
            <a:off x="827405" y="1186815"/>
            <a:ext cx="7396480" cy="542417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Mid esophageal Four-Chamber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30-40cm mid-esophagus</a:t>
            </a:r>
          </a:p>
          <a:p>
            <a:r>
              <a:rPr lang="en-US" dirty="0" smtClean="0"/>
              <a:t>At 0</a:t>
            </a:r>
            <a:r>
              <a:rPr lang="en-US" dirty="0" smtClean="0">
                <a:cs typeface="Calibri" panose="020F0502020204030204"/>
              </a:rPr>
              <a:t>°</a:t>
            </a:r>
            <a:r>
              <a:rPr lang="en-US" dirty="0" smtClean="0"/>
              <a:t>,15</a:t>
            </a:r>
            <a:r>
              <a:rPr lang="en-US" dirty="0" smtClean="0">
                <a:cs typeface="Calibri" panose="020F0502020204030204"/>
              </a:rPr>
              <a:t>°&amp; 30°</a:t>
            </a:r>
            <a:endParaRPr lang="en-US" dirty="0" smtClean="0"/>
          </a:p>
          <a:p>
            <a:r>
              <a:rPr lang="en-US" dirty="0" smtClean="0"/>
              <a:t>This view is used to evaluate,</a:t>
            </a:r>
          </a:p>
          <a:p>
            <a:pPr lvl="1"/>
            <a:r>
              <a:rPr lang="en-US" dirty="0" smtClean="0"/>
              <a:t>The AV septum (deficient in </a:t>
            </a:r>
            <a:r>
              <a:rPr lang="en-US" dirty="0" err="1" smtClean="0"/>
              <a:t>primum</a:t>
            </a:r>
            <a:r>
              <a:rPr lang="en-US" dirty="0" smtClean="0"/>
              <a:t> ASD)</a:t>
            </a:r>
          </a:p>
          <a:p>
            <a:pPr lvl="1"/>
            <a:r>
              <a:rPr lang="en-US" dirty="0" smtClean="0"/>
              <a:t>The relationship of any ASD to the AV valves.(if planning larger device 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980" y="292100"/>
            <a:ext cx="8398510" cy="32385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ym typeface="+mn-ea"/>
              </a:rPr>
              <a:t>Mid esophageal Four-Chamber View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674" t="10101" r="31064" b="7407"/>
          <a:stretch>
            <a:fillRect/>
          </a:stretch>
        </p:blipFill>
        <p:spPr>
          <a:xfrm>
            <a:off x="6985" y="498475"/>
            <a:ext cx="9080500" cy="635635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Mid esophageal Four-Chamber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1713" t="19792" r="52562" b="33333"/>
          <a:stretch>
            <a:fillRect/>
          </a:stretch>
        </p:blipFill>
        <p:spPr bwMode="auto">
          <a:xfrm>
            <a:off x="609600" y="838200"/>
            <a:ext cx="7772400" cy="57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 esophageal </a:t>
            </a:r>
            <a:r>
              <a:rPr lang="en-US" dirty="0" err="1" smtClean="0"/>
              <a:t>Bicaval</a:t>
            </a:r>
            <a:r>
              <a:rPr lang="en-US" dirty="0" smtClean="0"/>
              <a:t>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Mid esophagus at 90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°</a:t>
            </a:r>
            <a:r>
              <a:rPr lang="en-US" dirty="0" smtClean="0"/>
              <a:t>, 105</a:t>
            </a:r>
            <a:r>
              <a:rPr lang="en-US" dirty="0" smtClean="0">
                <a:cs typeface="Calibri" panose="020F0502020204030204"/>
              </a:rPr>
              <a:t>°</a:t>
            </a:r>
            <a:r>
              <a:rPr lang="en-US" dirty="0" smtClean="0"/>
              <a:t>, and 120</a:t>
            </a:r>
            <a:r>
              <a:rPr lang="en-US" dirty="0" smtClean="0">
                <a:cs typeface="Calibri" panose="020F0502020204030204"/>
              </a:rPr>
              <a:t>°</a:t>
            </a:r>
          </a:p>
          <a:p>
            <a:r>
              <a:rPr lang="en-US" dirty="0" smtClean="0"/>
              <a:t>It is used to image the inferior and superior plane of the </a:t>
            </a:r>
            <a:r>
              <a:rPr lang="en-US" dirty="0" err="1" smtClean="0"/>
              <a:t>atrial</a:t>
            </a:r>
            <a:r>
              <a:rPr lang="en-US" dirty="0" smtClean="0"/>
              <a:t> septum.</a:t>
            </a:r>
          </a:p>
          <a:p>
            <a:r>
              <a:rPr lang="en-US" dirty="0" smtClean="0"/>
              <a:t>SVC &amp; IVC rim best assessed</a:t>
            </a:r>
          </a:p>
          <a:p>
            <a:r>
              <a:rPr lang="en-US" dirty="0" smtClean="0"/>
              <a:t>SVC and RUPV</a:t>
            </a:r>
          </a:p>
          <a:p>
            <a:r>
              <a:rPr lang="en-US" dirty="0" smtClean="0"/>
              <a:t>Sinus venous ASD, PAPVD</a:t>
            </a:r>
          </a:p>
          <a:p>
            <a:r>
              <a:rPr lang="en-US" dirty="0" smtClean="0"/>
              <a:t>Eustachial valve well profiled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 esophageal </a:t>
            </a:r>
            <a:r>
              <a:rPr lang="en-US" dirty="0" err="1" smtClean="0"/>
              <a:t>Bicaval</a:t>
            </a:r>
            <a:r>
              <a:rPr lang="en-US" dirty="0" smtClean="0"/>
              <a:t> View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0947" t="25254" r="13083" b="22554"/>
          <a:stretch>
            <a:fillRect/>
          </a:stretch>
        </p:blipFill>
        <p:spPr bwMode="auto">
          <a:xfrm>
            <a:off x="1371600" y="1371600"/>
            <a:ext cx="6172200" cy="503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 (2)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335" y="6350"/>
            <a:ext cx="9180195" cy="685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183" t="35417" r="26794" b="22917"/>
          <a:stretch>
            <a:fillRect/>
          </a:stretch>
        </p:blipFill>
        <p:spPr bwMode="auto">
          <a:xfrm>
            <a:off x="0" y="990600"/>
            <a:ext cx="906018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ym typeface="+mn-ea"/>
              </a:rPr>
              <a:t>Mid esophageal </a:t>
            </a:r>
            <a:r>
              <a:rPr lang="en-US" dirty="0" err="1" smtClean="0">
                <a:sym typeface="+mn-ea"/>
              </a:rPr>
              <a:t>Bicaval</a:t>
            </a:r>
            <a:r>
              <a:rPr lang="en-US" dirty="0" smtClean="0">
                <a:sym typeface="+mn-ea"/>
              </a:rPr>
              <a:t> View</a:t>
            </a:r>
            <a:r>
              <a:rPr lang="en-US" dirty="0"/>
              <a:t/>
            </a:r>
            <a:br>
              <a:rPr lang="en-US" dirty="0"/>
            </a:br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4980" t="35354" r="51889" b="20875"/>
          <a:stretch>
            <a:fillRect/>
          </a:stretch>
        </p:blipFill>
        <p:spPr>
          <a:xfrm>
            <a:off x="798830" y="1104900"/>
            <a:ext cx="7546340" cy="5606415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9713" t="37037" r="54729" b="29293"/>
          <a:stretch>
            <a:fillRect/>
          </a:stretch>
        </p:blipFill>
        <p:spPr>
          <a:xfrm>
            <a:off x="641985" y="518795"/>
            <a:ext cx="7859395" cy="5821045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Mid-Esophageal Long-Axis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514600"/>
            <a:ext cx="8153400" cy="3611563"/>
          </a:xfrm>
        </p:spPr>
        <p:txBody>
          <a:bodyPr>
            <a:normAutofit/>
          </a:bodyPr>
          <a:lstStyle/>
          <a:p>
            <a:r>
              <a:rPr lang="en-US" dirty="0" smtClean="0"/>
              <a:t>Obtained at 120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°</a:t>
            </a:r>
            <a:r>
              <a:rPr lang="en-US" dirty="0" smtClean="0"/>
              <a:t>, 135</a:t>
            </a:r>
            <a:r>
              <a:rPr lang="en-US" dirty="0" smtClean="0">
                <a:cs typeface="Calibri" panose="020F0502020204030204"/>
              </a:rPr>
              <a:t>°</a:t>
            </a:r>
            <a:r>
              <a:rPr lang="en-US" dirty="0" smtClean="0"/>
              <a:t>, and 150</a:t>
            </a:r>
            <a:r>
              <a:rPr lang="en-US" dirty="0" smtClean="0">
                <a:cs typeface="Calibri" panose="020F0502020204030204"/>
              </a:rPr>
              <a:t>°.</a:t>
            </a:r>
          </a:p>
          <a:p>
            <a:r>
              <a:rPr lang="en-US" dirty="0" smtClean="0"/>
              <a:t>Evaluate the roof or dome of the LA. </a:t>
            </a:r>
          </a:p>
          <a:p>
            <a:r>
              <a:rPr lang="en-US" dirty="0" smtClean="0"/>
              <a:t>On rotation to left –LUPV &amp; LLPV entry in to LA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79438"/>
            <a:ext cx="8305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Mid-Esophageal Long-Axis View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549" t="46533" r="24443" b="20870"/>
          <a:stretch>
            <a:fillRect/>
          </a:stretch>
        </p:blipFill>
        <p:spPr bwMode="auto">
          <a:xfrm>
            <a:off x="228600" y="1905000"/>
            <a:ext cx="8458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3D TTE/TEE ECHO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Avoids potential bias due to mal alignment of the ultrasound planes</a:t>
            </a:r>
          </a:p>
          <a:p>
            <a:r>
              <a:rPr lang="en-US" dirty="0" smtClean="0"/>
              <a:t>Full volume 3D data set </a:t>
            </a:r>
            <a:r>
              <a:rPr lang="en-US" dirty="0" err="1" smtClean="0"/>
              <a:t>aquires</a:t>
            </a:r>
            <a:r>
              <a:rPr lang="en-US" dirty="0" smtClean="0"/>
              <a:t> in 4-7 cardiac cycles</a:t>
            </a:r>
          </a:p>
          <a:p>
            <a:r>
              <a:rPr lang="en-US" dirty="0" smtClean="0"/>
              <a:t>Multiple orthogonal views possible.</a:t>
            </a:r>
          </a:p>
          <a:p>
            <a:r>
              <a:rPr lang="en-US" dirty="0" smtClean="0"/>
              <a:t>Surrounding structures clearly viewed</a:t>
            </a:r>
          </a:p>
          <a:p>
            <a:r>
              <a:rPr lang="en-US" dirty="0" smtClean="0"/>
              <a:t>ASD size, shape, rims assessment more accurate.</a:t>
            </a:r>
          </a:p>
          <a:p>
            <a:pPr lvl="0"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ym typeface="+mn-ea"/>
              </a:rPr>
              <a:t>3D ECHO</a:t>
            </a:r>
            <a:r>
              <a:rPr lang="en-US" dirty="0"/>
              <a:t/>
            </a:r>
            <a:br>
              <a:rPr lang="en-US" dirty="0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defRPr/>
            </a:pPr>
            <a:r>
              <a:rPr lang="en-US" dirty="0" smtClean="0">
                <a:sym typeface="+mn-ea"/>
              </a:rPr>
              <a:t>Ideal window is the mid esophageal </a:t>
            </a:r>
            <a:r>
              <a:rPr lang="en-US" dirty="0" err="1" smtClean="0">
                <a:sym typeface="+mn-ea"/>
              </a:rPr>
              <a:t>bicaval</a:t>
            </a:r>
            <a:r>
              <a:rPr lang="en-US" dirty="0" smtClean="0">
                <a:sym typeface="+mn-ea"/>
              </a:rPr>
              <a:t> view</a:t>
            </a:r>
            <a:endParaRPr lang="en-US" dirty="0" smtClean="0"/>
          </a:p>
          <a:p>
            <a:pPr lvl="0">
              <a:defRPr/>
            </a:pPr>
            <a:r>
              <a:rPr lang="en-US" dirty="0" smtClean="0">
                <a:sym typeface="+mn-ea"/>
              </a:rPr>
              <a:t>Mid esophageal TEE at 0</a:t>
            </a:r>
            <a:r>
              <a:rPr lang="en-US" dirty="0" smtClean="0">
                <a:cs typeface="Calibri" panose="020F0502020204030204"/>
                <a:sym typeface="+mn-ea"/>
              </a:rPr>
              <a:t>° with zoom &amp; TUPLE maneure gives best en face view. </a:t>
            </a:r>
            <a:endParaRPr lang="en-US" dirty="0" smtClean="0">
              <a:sym typeface="+mn-ea"/>
            </a:endParaRPr>
          </a:p>
          <a:p>
            <a:r>
              <a:rPr lang="en-US" dirty="0" smtClean="0">
                <a:sym typeface="+mn-ea"/>
              </a:rPr>
              <a:t>Real time 3D TEE aids in </a:t>
            </a:r>
            <a:r>
              <a:rPr lang="en-US" dirty="0" err="1" smtClean="0">
                <a:sym typeface="+mn-ea"/>
              </a:rPr>
              <a:t>percutanenous</a:t>
            </a:r>
            <a:r>
              <a:rPr lang="en-US" dirty="0" smtClean="0">
                <a:sym typeface="+mn-ea"/>
              </a:rPr>
              <a:t> device closure procedure.</a:t>
            </a:r>
            <a:endParaRPr lang="en-US" dirty="0" smtClean="0"/>
          </a:p>
          <a:p>
            <a:pPr lvl="0"/>
            <a:r>
              <a:rPr lang="en-US" dirty="0" smtClean="0">
                <a:sym typeface="+mn-ea"/>
              </a:rPr>
              <a:t>RT 3D imaging shows the changing shape of the ASD during a cardiac cycle, with maximum size in diastole.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TEE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977" t="10102" r="17816" b="32655"/>
          <a:stretch>
            <a:fillRect/>
          </a:stretch>
        </p:blipFill>
        <p:spPr bwMode="auto">
          <a:xfrm>
            <a:off x="0" y="1219200"/>
            <a:ext cx="9144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TEE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496" t="16836" r="25389" b="14135"/>
          <a:stretch>
            <a:fillRect/>
          </a:stretch>
        </p:blipFill>
        <p:spPr bwMode="auto">
          <a:xfrm>
            <a:off x="914400" y="1219200"/>
            <a:ext cx="7025268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RT 3D TEE</a:t>
            </a:r>
            <a:endParaRPr lang="en-US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549" t="15153" r="24443" b="14135"/>
          <a:stretch>
            <a:fillRect/>
          </a:stretch>
        </p:blipFill>
        <p:spPr bwMode="auto">
          <a:xfrm>
            <a:off x="1143000" y="131445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642303"/>
            <a:ext cx="8305800" cy="487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Intracardiac</a:t>
            </a:r>
            <a:r>
              <a:rPr lang="en-US" dirty="0" smtClean="0"/>
              <a:t> echocardiography(ICE)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465" y="1608455"/>
            <a:ext cx="8649335" cy="5173345"/>
          </a:xfrm>
        </p:spPr>
        <p:txBody>
          <a:bodyPr>
            <a:normAutofit/>
          </a:bodyPr>
          <a:lstStyle/>
          <a:p>
            <a:r>
              <a:rPr lang="en-US" dirty="0" smtClean="0"/>
              <a:t>Probe-9-10MHz </a:t>
            </a:r>
          </a:p>
          <a:p>
            <a:r>
              <a:rPr lang="en-US" dirty="0" smtClean="0"/>
              <a:t>Two type -Rotational / phased array ICE.</a:t>
            </a:r>
          </a:p>
          <a:p>
            <a:r>
              <a:rPr lang="en-US" dirty="0" smtClean="0"/>
              <a:t>Assess ASD size and rims</a:t>
            </a:r>
          </a:p>
          <a:p>
            <a:r>
              <a:rPr lang="en-US" dirty="0" smtClean="0"/>
              <a:t>Pulmonary veins assessment</a:t>
            </a:r>
          </a:p>
          <a:p>
            <a:r>
              <a:rPr lang="en-US" dirty="0" smtClean="0"/>
              <a:t>Position of sheath and guide wire can be determined.</a:t>
            </a:r>
          </a:p>
          <a:p>
            <a:r>
              <a:rPr lang="en-US" dirty="0" smtClean="0"/>
              <a:t>Additional defects can also be assessed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OS-ASD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447800"/>
            <a:ext cx="8458200" cy="5105400"/>
          </a:xfrm>
        </p:spPr>
        <p:txBody>
          <a:bodyPr>
            <a:normAutofit fontScale="95000"/>
          </a:bodyPr>
          <a:lstStyle/>
          <a:p>
            <a:r>
              <a:rPr lang="en-US" dirty="0" smtClean="0"/>
              <a:t>Occurs </a:t>
            </a:r>
            <a:r>
              <a:rPr lang="en-US" dirty="0"/>
              <a:t>at central IAS (</a:t>
            </a:r>
            <a:r>
              <a:rPr lang="en-US" dirty="0" err="1"/>
              <a:t>fossa</a:t>
            </a:r>
            <a:r>
              <a:rPr lang="en-US" dirty="0"/>
              <a:t> </a:t>
            </a:r>
            <a:r>
              <a:rPr lang="en-US" dirty="0" err="1"/>
              <a:t>ovalis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Due </a:t>
            </a:r>
            <a:r>
              <a:rPr lang="en-US" dirty="0"/>
              <a:t>to </a:t>
            </a:r>
            <a:r>
              <a:rPr lang="en-US" dirty="0" smtClean="0"/>
              <a:t>true deficiency  </a:t>
            </a:r>
            <a:r>
              <a:rPr lang="en-US" dirty="0"/>
              <a:t>of septum </a:t>
            </a:r>
            <a:r>
              <a:rPr lang="en-US" dirty="0" err="1" smtClean="0"/>
              <a:t>primum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Can occur rarely due to deficient </a:t>
            </a:r>
            <a:r>
              <a:rPr lang="en-US" dirty="0"/>
              <a:t>growth of </a:t>
            </a:r>
            <a:r>
              <a:rPr lang="en-US" dirty="0" smtClean="0"/>
              <a:t>septum </a:t>
            </a:r>
            <a:r>
              <a:rPr lang="en-US" dirty="0" err="1" smtClean="0"/>
              <a:t>secondum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Superior limbic band of the septum </a:t>
            </a:r>
            <a:r>
              <a:rPr lang="en-US" dirty="0" err="1" smtClean="0"/>
              <a:t>secundum</a:t>
            </a:r>
            <a:r>
              <a:rPr lang="en-US" dirty="0" smtClean="0"/>
              <a:t> is absent (High OS-ASD)</a:t>
            </a:r>
          </a:p>
          <a:p>
            <a:pPr lvl="1"/>
            <a:r>
              <a:rPr lang="en-US" dirty="0" smtClean="0"/>
              <a:t>Left-sided juxtaposition of the </a:t>
            </a:r>
            <a:r>
              <a:rPr lang="en-US" dirty="0" err="1" smtClean="0"/>
              <a:t>atrial</a:t>
            </a:r>
            <a:r>
              <a:rPr lang="en-US" dirty="0" smtClean="0"/>
              <a:t> appendages</a:t>
            </a:r>
          </a:p>
          <a:p>
            <a:r>
              <a:rPr lang="en-US" dirty="0" smtClean="0"/>
              <a:t>OS-ASDs can enlarge over time with age and cardiac growth.</a:t>
            </a:r>
          </a:p>
          <a:p>
            <a:pPr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805" y="1600200"/>
            <a:ext cx="8392795" cy="4866005"/>
          </a:xfrm>
        </p:spPr>
        <p:txBody>
          <a:bodyPr/>
          <a:lstStyle/>
          <a:p>
            <a:r>
              <a:rPr lang="en-US" dirty="0" smtClean="0">
                <a:sym typeface="+mn-ea"/>
              </a:rPr>
              <a:t>Imaging modality for </a:t>
            </a:r>
            <a:r>
              <a:rPr lang="en-US" dirty="0" err="1" smtClean="0">
                <a:sym typeface="+mn-ea"/>
              </a:rPr>
              <a:t>transcatheter</a:t>
            </a:r>
            <a:r>
              <a:rPr lang="en-US" dirty="0" smtClean="0">
                <a:sym typeface="+mn-ea"/>
              </a:rPr>
              <a:t> closure guidance.</a:t>
            </a:r>
            <a:endParaRPr lang="en-US" dirty="0" smtClean="0"/>
          </a:p>
          <a:p>
            <a:r>
              <a:rPr lang="en-US" dirty="0" smtClean="0">
                <a:sym typeface="+mn-ea"/>
              </a:rPr>
              <a:t>Comparable image quality to TEE</a:t>
            </a:r>
            <a:endParaRPr lang="en-US" dirty="0" smtClean="0"/>
          </a:p>
          <a:p>
            <a:r>
              <a:rPr lang="en-US" dirty="0" smtClean="0">
                <a:sym typeface="+mn-ea"/>
              </a:rPr>
              <a:t>Need 8-10 F sheath to introduce.</a:t>
            </a:r>
            <a:endParaRPr lang="en-US" dirty="0" smtClean="0"/>
          </a:p>
          <a:p>
            <a:r>
              <a:rPr lang="en-US" dirty="0" smtClean="0">
                <a:sym typeface="+mn-ea"/>
              </a:rPr>
              <a:t>Need no assistance from others during procedure.</a:t>
            </a:r>
            <a:endParaRPr lang="en-US" dirty="0" smtClean="0"/>
          </a:p>
          <a:p>
            <a:r>
              <a:rPr lang="en-US" dirty="0" smtClean="0">
                <a:sym typeface="+mn-ea"/>
              </a:rPr>
              <a:t>Can produce arrhythmia</a:t>
            </a:r>
            <a:endParaRPr lang="en-US" dirty="0" smtClean="0"/>
          </a:p>
          <a:p>
            <a:r>
              <a:rPr lang="en-US" dirty="0" smtClean="0">
                <a:sym typeface="+mn-ea"/>
              </a:rPr>
              <a:t>Far field view limitation present (5cm)</a:t>
            </a:r>
            <a:endParaRPr lang="en-US" dirty="0" smtClean="0"/>
          </a:p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0"/>
            <a:ext cx="8534400" cy="7620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(A) Home view. (B) Septal long-axis view. (C) </a:t>
            </a:r>
            <a:r>
              <a:rPr lang="en-US" sz="1600" dirty="0" err="1" smtClean="0"/>
              <a:t>Bicaval</a:t>
            </a:r>
            <a:r>
              <a:rPr lang="en-US" sz="1600" dirty="0" smtClean="0"/>
              <a:t> view. </a:t>
            </a:r>
            <a:br>
              <a:rPr lang="en-US" sz="1600" dirty="0" smtClean="0"/>
            </a:br>
            <a:r>
              <a:rPr lang="en-US" sz="1600" dirty="0" smtClean="0"/>
              <a:t>(D) Septal short-axis view of PFO. (E) Septal short-axis view of </a:t>
            </a:r>
            <a:r>
              <a:rPr lang="en-US" sz="1600" dirty="0" err="1" smtClean="0"/>
              <a:t>ostium</a:t>
            </a:r>
            <a:r>
              <a:rPr lang="en-US" sz="1600" dirty="0" smtClean="0"/>
              <a:t> </a:t>
            </a:r>
            <a:r>
              <a:rPr lang="en-US" sz="1600" dirty="0" err="1" smtClean="0"/>
              <a:t>secundum</a:t>
            </a:r>
            <a:r>
              <a:rPr lang="en-US" sz="1600" dirty="0" smtClean="0"/>
              <a:t> ASD.</a:t>
            </a:r>
            <a:endParaRPr lang="en-US" sz="16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718" t="11785" r="24274" b="22554"/>
          <a:stretch>
            <a:fillRect/>
          </a:stretch>
        </p:blipFill>
        <p:spPr bwMode="auto">
          <a:xfrm>
            <a:off x="304800" y="0"/>
            <a:ext cx="8534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Advantage of Various ECHO modalities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066800"/>
          <a:ext cx="9067800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106"/>
                <a:gridCol w="7136694"/>
              </a:tblGrid>
              <a:tr h="460311">
                <a:tc>
                  <a:txBody>
                    <a:bodyPr/>
                    <a:lstStyle/>
                    <a:p>
                      <a:r>
                        <a:rPr lang="en-US" dirty="0" smtClean="0"/>
                        <a:t>Modality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Advantages</a:t>
                      </a:r>
                      <a:endParaRPr lang="en-US" dirty="0"/>
                    </a:p>
                  </a:txBody>
                  <a:tcPr/>
                </a:tc>
              </a:tr>
              <a:tr h="2186474">
                <a:tc>
                  <a:txBody>
                    <a:bodyPr/>
                    <a:lstStyle/>
                    <a:p>
                      <a:r>
                        <a:rPr lang="en-US" dirty="0" smtClean="0"/>
                        <a:t>TTE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Readily available</a:t>
                      </a:r>
                    </a:p>
                    <a:p>
                      <a:r>
                        <a:rPr lang="en-US" dirty="0" smtClean="0"/>
                        <a:t>Low cost</a:t>
                      </a:r>
                    </a:p>
                    <a:p>
                      <a:r>
                        <a:rPr lang="en-US" dirty="0" smtClean="0"/>
                        <a:t>Unlimited multiple planes to evaluate IAS</a:t>
                      </a:r>
                    </a:p>
                    <a:p>
                      <a:r>
                        <a:rPr lang="en-US" dirty="0" smtClean="0"/>
                        <a:t>Noninvasive </a:t>
                      </a:r>
                    </a:p>
                    <a:p>
                      <a:r>
                        <a:rPr lang="en-US" dirty="0" smtClean="0"/>
                        <a:t>Does not require any additional sedation </a:t>
                      </a:r>
                    </a:p>
                    <a:p>
                      <a:r>
                        <a:rPr lang="en-US" dirty="0" smtClean="0"/>
                        <a:t>Excellent image quality in pediatric patients</a:t>
                      </a:r>
                      <a:endParaRPr lang="en-US" dirty="0"/>
                    </a:p>
                  </a:txBody>
                  <a:tcPr/>
                </a:tc>
              </a:tr>
              <a:tr h="1150775">
                <a:tc>
                  <a:txBody>
                    <a:bodyPr/>
                    <a:lstStyle/>
                    <a:p>
                      <a:r>
                        <a:rPr lang="en-US" dirty="0" smtClean="0"/>
                        <a:t>TEE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Improved image quality over TTE </a:t>
                      </a:r>
                    </a:p>
                    <a:p>
                      <a:r>
                        <a:rPr lang="en-US" dirty="0" smtClean="0"/>
                        <a:t>3D technique adds incremental value over 2D technique in evaluating ASD size, shape, location and provides en face images.</a:t>
                      </a:r>
                      <a:endParaRPr lang="en-US" dirty="0"/>
                    </a:p>
                  </a:txBody>
                  <a:tcPr/>
                </a:tc>
              </a:tr>
              <a:tr h="1841240">
                <a:tc>
                  <a:txBody>
                    <a:bodyPr/>
                    <a:lstStyle/>
                    <a:p>
                      <a:r>
                        <a:rPr lang="en-US" dirty="0" smtClean="0"/>
                        <a:t>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Comparable image quality to TEE</a:t>
                      </a:r>
                    </a:p>
                    <a:p>
                      <a:r>
                        <a:rPr lang="en-US" dirty="0" smtClean="0"/>
                        <a:t>Can be performed with patient under conscious sedation</a:t>
                      </a:r>
                    </a:p>
                    <a:p>
                      <a:r>
                        <a:rPr lang="en-US" dirty="0" smtClean="0"/>
                        <a:t>Reduces procedure and fluoroscopy times </a:t>
                      </a:r>
                    </a:p>
                    <a:p>
                      <a:r>
                        <a:rPr lang="en-US" dirty="0" smtClean="0"/>
                        <a:t>Superior to TEE for evaluating inferior aspects of IAS </a:t>
                      </a:r>
                      <a:r>
                        <a:rPr lang="en-US" dirty="0" err="1" smtClean="0"/>
                        <a:t>Interventionalist</a:t>
                      </a:r>
                      <a:r>
                        <a:rPr lang="en-US" dirty="0" smtClean="0"/>
                        <a:t> can perform without additional support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458200" cy="1265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Draw backs of Various ECHO modalities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6200" y="1219201"/>
          <a:ext cx="8915400" cy="518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1000"/>
                <a:gridCol w="7264400"/>
              </a:tblGrid>
              <a:tr h="428377">
                <a:tc>
                  <a:txBody>
                    <a:bodyPr/>
                    <a:lstStyle/>
                    <a:p>
                      <a:r>
                        <a:rPr lang="en-US" dirty="0" smtClean="0"/>
                        <a:t>Modality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Drawbacks</a:t>
                      </a:r>
                      <a:endParaRPr lang="en-US" dirty="0"/>
                    </a:p>
                  </a:txBody>
                  <a:tcPr/>
                </a:tc>
              </a:tr>
              <a:tr h="1056272">
                <a:tc>
                  <a:txBody>
                    <a:bodyPr/>
                    <a:lstStyle/>
                    <a:p>
                      <a:r>
                        <a:rPr lang="en-US" dirty="0" smtClean="0"/>
                        <a:t>TTE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Image quality in larger patients could be suboptimal </a:t>
                      </a:r>
                    </a:p>
                    <a:p>
                      <a:r>
                        <a:rPr lang="en-US" dirty="0" smtClean="0"/>
                        <a:t>Requires technologist to perform study during closure </a:t>
                      </a:r>
                    </a:p>
                    <a:p>
                      <a:r>
                        <a:rPr lang="en-US" dirty="0" smtClean="0"/>
                        <a:t>Lower rim of IAS not well seen after device.</a:t>
                      </a:r>
                      <a:endParaRPr lang="en-US" dirty="0"/>
                    </a:p>
                  </a:txBody>
                  <a:tcPr/>
                </a:tc>
              </a:tr>
              <a:tr h="1373153">
                <a:tc>
                  <a:txBody>
                    <a:bodyPr/>
                    <a:lstStyle/>
                    <a:p>
                      <a:r>
                        <a:rPr lang="en-US" dirty="0" smtClean="0"/>
                        <a:t>TEE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Requires additional anesthesia to perform</a:t>
                      </a:r>
                    </a:p>
                    <a:p>
                      <a:r>
                        <a:rPr lang="en-US" dirty="0" smtClean="0"/>
                        <a:t>Risks include aspiration and esophageal trauma</a:t>
                      </a:r>
                    </a:p>
                    <a:p>
                      <a:r>
                        <a:rPr lang="en-US" dirty="0" smtClean="0"/>
                        <a:t>Requires additional echocardiographic operator to perform </a:t>
                      </a:r>
                    </a:p>
                    <a:p>
                      <a:r>
                        <a:rPr lang="en-US" dirty="0" smtClean="0"/>
                        <a:t>Patient discomfort</a:t>
                      </a:r>
                      <a:endParaRPr lang="en-US" dirty="0"/>
                    </a:p>
                  </a:txBody>
                  <a:tcPr/>
                </a:tc>
              </a:tr>
              <a:tr h="2323797">
                <a:tc>
                  <a:txBody>
                    <a:bodyPr/>
                    <a:lstStyle/>
                    <a:p>
                      <a:r>
                        <a:rPr lang="en-US" dirty="0" smtClean="0"/>
                        <a:t>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Invasive </a:t>
                      </a:r>
                    </a:p>
                    <a:p>
                      <a:r>
                        <a:rPr lang="en-US" dirty="0" smtClean="0"/>
                        <a:t>Needs of 8F–10F venous access and catheter</a:t>
                      </a:r>
                    </a:p>
                    <a:p>
                      <a:r>
                        <a:rPr lang="en-US" dirty="0" smtClean="0"/>
                        <a:t>Vascular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risk and arrhythmia </a:t>
                      </a:r>
                    </a:p>
                    <a:p>
                      <a:r>
                        <a:rPr lang="en-US" dirty="0" smtClean="0"/>
                        <a:t>Cost of single-use ICE catheters </a:t>
                      </a:r>
                    </a:p>
                    <a:p>
                      <a:r>
                        <a:rPr lang="en-US" dirty="0" smtClean="0"/>
                        <a:t>Limited far field views with some systems </a:t>
                      </a:r>
                    </a:p>
                    <a:p>
                      <a:r>
                        <a:rPr lang="en-US" dirty="0" smtClean="0"/>
                        <a:t>Need for additional training of ICE operator </a:t>
                      </a:r>
                    </a:p>
                    <a:p>
                      <a:r>
                        <a:rPr lang="en-US" dirty="0" smtClean="0"/>
                        <a:t>Operator might have two tasks (imaging and procedure)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511" t="47141" r="4564" b="25921"/>
          <a:stretch>
            <a:fillRect/>
          </a:stretch>
        </p:blipFill>
        <p:spPr bwMode="auto">
          <a:xfrm>
            <a:off x="0" y="1600200"/>
            <a:ext cx="916478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Hemodynamic in ASD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Primarily related to the direction and magnitude of shunting.</a:t>
            </a:r>
          </a:p>
          <a:p>
            <a:pPr lvl="1"/>
            <a:r>
              <a:rPr lang="en-US" dirty="0" smtClean="0"/>
              <a:t>Size of the defect</a:t>
            </a:r>
          </a:p>
          <a:p>
            <a:pPr lvl="1"/>
            <a:r>
              <a:rPr lang="en-US" dirty="0" smtClean="0"/>
              <a:t>The relative compliance of the RV and LV</a:t>
            </a:r>
          </a:p>
          <a:p>
            <a:pPr lvl="1"/>
            <a:r>
              <a:rPr lang="en-US" dirty="0" smtClean="0"/>
              <a:t>The relative systemic and pulmonary vascular resistances</a:t>
            </a:r>
          </a:p>
          <a:p>
            <a:r>
              <a:rPr lang="en-US" dirty="0" smtClean="0"/>
              <a:t>Compliance  RV &gt; LV</a:t>
            </a:r>
          </a:p>
          <a:p>
            <a:r>
              <a:rPr lang="en-US" dirty="0" smtClean="0"/>
              <a:t>Resistance PVR &lt; SVR</a:t>
            </a:r>
          </a:p>
          <a:p>
            <a:r>
              <a:rPr lang="en-US" dirty="0" smtClean="0"/>
              <a:t>So usually the shunt is L</a:t>
            </a:r>
            <a:r>
              <a:rPr lang="en-US" dirty="0" smtClean="0">
                <a:sym typeface="Wingdings" panose="05000000000000000000" pitchFamily="2" charset="2"/>
              </a:rPr>
              <a:t>R</a:t>
            </a:r>
            <a:endParaRPr lang="en-US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RV volume overload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 shaped septum in diastole</a:t>
            </a:r>
          </a:p>
          <a:p>
            <a:r>
              <a:rPr lang="en-US" dirty="0" smtClean="0"/>
              <a:t>RV diameter &gt; 41 mm at the base</a:t>
            </a:r>
          </a:p>
          <a:p>
            <a:r>
              <a:rPr lang="en-US" dirty="0" smtClean="0"/>
              <a:t>RV diameter &gt;35 mm at the midlevel</a:t>
            </a:r>
          </a:p>
          <a:p>
            <a:r>
              <a:rPr lang="en-US" dirty="0" smtClean="0"/>
              <a:t>RV longitudinal dimension &gt; 83 mm</a:t>
            </a:r>
          </a:p>
          <a:p>
            <a:r>
              <a:rPr lang="en-US" dirty="0" smtClean="0"/>
              <a:t>RV Volume Index &gt; 87 ml/m2 in males &amp; &gt; 74ml/m2 in females indicates RV </a:t>
            </a:r>
            <a:r>
              <a:rPr lang="en-US" dirty="0" err="1" smtClean="0"/>
              <a:t>voulme</a:t>
            </a:r>
            <a:r>
              <a:rPr lang="en-US" dirty="0" smtClean="0"/>
              <a:t> overload.</a:t>
            </a:r>
          </a:p>
          <a:p>
            <a:r>
              <a:rPr lang="en-US" dirty="0" smtClean="0"/>
              <a:t>3D echo is measures are preferred</a:t>
            </a:r>
          </a:p>
          <a:p>
            <a:r>
              <a:rPr lang="en-US" dirty="0" smtClean="0"/>
              <a:t>RV/LV   minor axis index &gt;1 =RV enlargement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Pulmonary Artery Hypertension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PHTN-Earlier in Sinus venous ASD than OS –ASD.</a:t>
            </a:r>
          </a:p>
          <a:p>
            <a:r>
              <a:rPr lang="en-US" b="1" dirty="0" smtClean="0"/>
              <a:t>PA Pressure </a:t>
            </a:r>
            <a:r>
              <a:rPr lang="en-US" dirty="0" smtClean="0"/>
              <a:t>= RVSP ( TR gradient + RAP)</a:t>
            </a:r>
          </a:p>
          <a:p>
            <a:r>
              <a:rPr lang="en-US" dirty="0" smtClean="0"/>
              <a:t>If no Pulmonary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Diastolic PA Pressure = PR gradient + Mean RAP</a:t>
            </a:r>
          </a:p>
          <a:p>
            <a:pPr lvl="1"/>
            <a:r>
              <a:rPr lang="en-US" dirty="0" smtClean="0"/>
              <a:t>Mean PA pressure = peak PA velocity</a:t>
            </a:r>
          </a:p>
          <a:p>
            <a:r>
              <a:rPr lang="en-US" b="1" dirty="0" smtClean="0"/>
              <a:t>PVR</a:t>
            </a:r>
            <a:r>
              <a:rPr lang="en-US" dirty="0" smtClean="0"/>
              <a:t>= (TR velocity(m/s)/VTI </a:t>
            </a:r>
            <a:r>
              <a:rPr lang="en-US" dirty="0" err="1" smtClean="0"/>
              <a:t>rvot</a:t>
            </a:r>
            <a:r>
              <a:rPr lang="en-US" dirty="0" smtClean="0"/>
              <a:t>(cm)) × 10 +0.16  {not very accurate}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Peak PA pressure &lt; 70% of SBP is an indication for ASD device closure. </a:t>
            </a:r>
            <a:endParaRPr lang="en-US" dirty="0" smtClean="0"/>
          </a:p>
          <a:p>
            <a:r>
              <a:rPr lang="en-US" dirty="0" smtClean="0"/>
              <a:t>In pediatric patients,  ASD can produce peak </a:t>
            </a:r>
            <a:r>
              <a:rPr lang="en-US" dirty="0" err="1" smtClean="0"/>
              <a:t>pul</a:t>
            </a:r>
            <a:r>
              <a:rPr lang="en-US" dirty="0" smtClean="0"/>
              <a:t> valve </a:t>
            </a:r>
            <a:r>
              <a:rPr lang="en-US" dirty="0" err="1" smtClean="0"/>
              <a:t>gardient</a:t>
            </a:r>
            <a:r>
              <a:rPr lang="en-US" dirty="0" smtClean="0"/>
              <a:t> </a:t>
            </a:r>
            <a:r>
              <a:rPr lang="en-US" dirty="0" err="1" smtClean="0"/>
              <a:t>upto</a:t>
            </a:r>
            <a:r>
              <a:rPr lang="en-US" dirty="0" smtClean="0"/>
              <a:t> 30mmHg.</a:t>
            </a:r>
          </a:p>
          <a:p>
            <a:r>
              <a:rPr lang="en-US" dirty="0" smtClean="0"/>
              <a:t>&gt;30mmHg PV gradient </a:t>
            </a:r>
            <a:r>
              <a:rPr lang="en-US" dirty="0" smtClean="0">
                <a:sym typeface="Wingdings" panose="05000000000000000000" pitchFamily="2" charset="2"/>
              </a:rPr>
              <a:t>Asso.PS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PHTN Vs ASD device closure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6873" t="23569" r="49996" b="25926"/>
          <a:stretch>
            <a:fillRect/>
          </a:stretch>
        </p:blipFill>
        <p:spPr>
          <a:xfrm>
            <a:off x="356235" y="1211580"/>
            <a:ext cx="8431530" cy="55283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97655" y="6371590"/>
            <a:ext cx="45891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T. Akagi / Journal of Cardiology 65 (2015) 17–25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ASD Natural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Mean age of death-37.5±5</a:t>
            </a:r>
          </a:p>
          <a:p>
            <a:r>
              <a:rPr lang="en-US" dirty="0" smtClean="0"/>
              <a:t>75% die by 50 years &amp; 90% by 60 years</a:t>
            </a:r>
          </a:p>
          <a:p>
            <a:r>
              <a:rPr lang="en-US" dirty="0" smtClean="0"/>
              <a:t>&lt;5mm ASD in infants spontaneously closes</a:t>
            </a:r>
          </a:p>
          <a:p>
            <a:r>
              <a:rPr lang="en-US" dirty="0" smtClean="0"/>
              <a:t>ASD &gt;8-10mm unlikely to close.</a:t>
            </a:r>
          </a:p>
          <a:p>
            <a:r>
              <a:rPr lang="en-US" dirty="0" smtClean="0"/>
              <a:t>ASD&gt;10mm size can 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↑in size noted in 65%.</a:t>
            </a:r>
          </a:p>
          <a:p>
            <a:r>
              <a:rPr lang="en-US" dirty="0" smtClean="0">
                <a:latin typeface="Calibri" panose="020F0502020204030204"/>
                <a:cs typeface="Calibri" panose="020F0502020204030204"/>
              </a:rPr>
              <a:t>PHTN,R</a:t>
            </a:r>
            <a:r>
              <a:rPr lang="en-US" dirty="0" smtClean="0">
                <a:latin typeface="Calibri" panose="020F0502020204030204"/>
                <a:cs typeface="Calibri" panose="020F0502020204030204"/>
                <a:sym typeface="Wingdings" panose="05000000000000000000" pitchFamily="2" charset="2"/>
              </a:rPr>
              <a:t>L shunt, </a:t>
            </a:r>
            <a:r>
              <a:rPr lang="en-US" dirty="0" err="1" smtClean="0">
                <a:latin typeface="Calibri" panose="020F0502020204030204"/>
                <a:cs typeface="Calibri" panose="020F0502020204030204"/>
                <a:sym typeface="Wingdings" panose="05000000000000000000" pitchFamily="2" charset="2"/>
              </a:rPr>
              <a:t>atrial</a:t>
            </a:r>
            <a:r>
              <a:rPr lang="en-US" dirty="0" smtClean="0">
                <a:latin typeface="Calibri" panose="020F0502020204030204"/>
                <a:cs typeface="Calibri" panose="020F0502020204030204"/>
                <a:sym typeface="Wingdings" panose="05000000000000000000" pitchFamily="2" charset="2"/>
              </a:rPr>
              <a:t> </a:t>
            </a:r>
            <a:r>
              <a:rPr lang="en-US" dirty="0" err="1" smtClean="0">
                <a:latin typeface="Calibri" panose="020F0502020204030204"/>
                <a:cs typeface="Calibri" panose="020F0502020204030204"/>
                <a:sym typeface="Wingdings" panose="05000000000000000000" pitchFamily="2" charset="2"/>
              </a:rPr>
              <a:t>arrythmias,RVF</a:t>
            </a:r>
            <a:r>
              <a:rPr lang="en-US" dirty="0" smtClean="0">
                <a:latin typeface="Calibri" panose="020F0502020204030204"/>
                <a:cs typeface="Calibri" panose="020F0502020204030204"/>
                <a:sym typeface="Wingdings" panose="05000000000000000000" pitchFamily="2" charset="2"/>
              </a:rPr>
              <a:t>, </a:t>
            </a:r>
            <a:endParaRPr lang="en-US" dirty="0" smtClean="0">
              <a:latin typeface="Calibri" panose="020F0502020204030204"/>
              <a:cs typeface="Calibri" panose="020F0502020204030204"/>
            </a:endParaRPr>
          </a:p>
          <a:p>
            <a:r>
              <a:rPr lang="en-US" dirty="0" err="1" smtClean="0">
                <a:latin typeface="Calibri" panose="020F0502020204030204"/>
                <a:cs typeface="Calibri" panose="020F0502020204030204"/>
              </a:rPr>
              <a:t>Eisenmengerisation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 late in ASD </a:t>
            </a:r>
            <a:r>
              <a:rPr lang="en-US" dirty="0" smtClean="0"/>
              <a:t> &gt; VSD &gt; PDA.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RV Function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Needs to be evaluated prior to closure</a:t>
            </a:r>
          </a:p>
          <a:p>
            <a:r>
              <a:rPr lang="en-US" dirty="0" smtClean="0"/>
              <a:t>RV systolic function </a:t>
            </a:r>
          </a:p>
          <a:p>
            <a:pPr lvl="2"/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Myocardial performance index </a:t>
            </a:r>
          </a:p>
          <a:p>
            <a:pPr lvl="2"/>
            <a:r>
              <a:rPr lang="en-US" dirty="0" smtClean="0"/>
              <a:t>Tricuspid annular plane systolic excursion</a:t>
            </a:r>
          </a:p>
          <a:p>
            <a:pPr lvl="2"/>
            <a:r>
              <a:rPr lang="en-US" dirty="0" smtClean="0"/>
              <a:t>RV fractional area change</a:t>
            </a:r>
          </a:p>
          <a:p>
            <a:pPr lvl="2"/>
            <a:r>
              <a:rPr lang="en-US" dirty="0" smtClean="0"/>
              <a:t>3D RV EF </a:t>
            </a:r>
          </a:p>
          <a:p>
            <a:pPr lvl="2"/>
            <a:r>
              <a:rPr lang="en-US" dirty="0" smtClean="0"/>
              <a:t>Doppler tissue imaging (DTI) S0 velocity </a:t>
            </a:r>
          </a:p>
          <a:p>
            <a:pPr lvl="2"/>
            <a:r>
              <a:rPr lang="en-US" dirty="0" smtClean="0"/>
              <a:t>DTI </a:t>
            </a:r>
            <a:r>
              <a:rPr lang="en-US" dirty="0" err="1" smtClean="0"/>
              <a:t>isovolumic</a:t>
            </a:r>
            <a:r>
              <a:rPr lang="en-US" dirty="0" smtClean="0"/>
              <a:t> myocardial acceleration</a:t>
            </a:r>
          </a:p>
          <a:p>
            <a:pPr lvl="2"/>
            <a:r>
              <a:rPr lang="en-US" dirty="0" smtClean="0"/>
              <a:t>RV strain and strain rate</a:t>
            </a:r>
          </a:p>
          <a:p>
            <a:r>
              <a:rPr lang="en-US" dirty="0" smtClean="0"/>
              <a:t>RV diastolic function</a:t>
            </a:r>
          </a:p>
          <a:p>
            <a:pPr lvl="2"/>
            <a:r>
              <a:rPr lang="en-US" dirty="0" smtClean="0"/>
              <a:t>Trans tricuspid E and A wave velocities</a:t>
            </a:r>
          </a:p>
          <a:p>
            <a:pPr lvl="2"/>
            <a:r>
              <a:rPr lang="en-US" dirty="0" smtClean="0"/>
              <a:t>E/A ratio </a:t>
            </a:r>
          </a:p>
          <a:p>
            <a:pPr lvl="2"/>
            <a:r>
              <a:rPr lang="en-US" dirty="0" smtClean="0"/>
              <a:t>DTI E0 and A0 velocities</a:t>
            </a:r>
          </a:p>
          <a:p>
            <a:pPr lvl="2"/>
            <a:r>
              <a:rPr lang="en-US" dirty="0" smtClean="0"/>
              <a:t>E/E0 ratio</a:t>
            </a:r>
          </a:p>
          <a:p>
            <a:pPr lvl="2"/>
            <a:r>
              <a:rPr lang="en-US" dirty="0" err="1" smtClean="0"/>
              <a:t>Isovolumic</a:t>
            </a:r>
            <a:r>
              <a:rPr lang="en-US" dirty="0" smtClean="0"/>
              <a:t> relaxation time </a:t>
            </a:r>
          </a:p>
          <a:p>
            <a:pPr lvl="2"/>
            <a:r>
              <a:rPr lang="en-US" dirty="0" smtClean="0"/>
              <a:t>Deceleration time </a:t>
            </a: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LV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Very important especially in elderly before ASD closure</a:t>
            </a:r>
          </a:p>
          <a:p>
            <a:r>
              <a:rPr lang="en-US" dirty="0" smtClean="0"/>
              <a:t>Age </a:t>
            </a:r>
            <a:r>
              <a:rPr lang="en-US" dirty="0" smtClean="0">
                <a:latin typeface="Calibri" panose="020F0502020204030204"/>
                <a:cs typeface="Calibri" panose="020F0502020204030204"/>
              </a:rPr>
              <a:t>↑</a:t>
            </a:r>
            <a:r>
              <a:rPr lang="en-US" dirty="0" smtClean="0">
                <a:latin typeface="Calibri" panose="020F0502020204030204"/>
                <a:cs typeface="Calibri" panose="020F0502020204030204"/>
                <a:sym typeface="Wingdings" panose="05000000000000000000" pitchFamily="2" charset="2"/>
              </a:rPr>
              <a:t>LVEDP</a:t>
            </a:r>
            <a:r>
              <a:rPr lang="en-US" dirty="0" smtClean="0">
                <a:cs typeface="Calibri" panose="020F0502020204030204"/>
              </a:rPr>
              <a:t>↑ </a:t>
            </a:r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 </a:t>
            </a:r>
            <a:r>
              <a:rPr lang="en-US" dirty="0" smtClean="0">
                <a:cs typeface="Calibri" panose="020F0502020204030204"/>
              </a:rPr>
              <a:t>↑ L</a:t>
            </a:r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R shunt</a:t>
            </a:r>
          </a:p>
          <a:p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If LVEDP high and ASD closure </a:t>
            </a:r>
            <a:r>
              <a:rPr lang="en-US" dirty="0" err="1" smtClean="0">
                <a:cs typeface="Calibri" panose="020F0502020204030204"/>
                <a:sym typeface="Wingdings" panose="05000000000000000000" pitchFamily="2" charset="2"/>
              </a:rPr>
              <a:t>doneacute</a:t>
            </a:r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 </a:t>
            </a:r>
            <a:r>
              <a:rPr lang="en-US" dirty="0" err="1" smtClean="0">
                <a:cs typeface="Calibri" panose="020F0502020204030204"/>
                <a:sym typeface="Wingdings" panose="05000000000000000000" pitchFamily="2" charset="2"/>
              </a:rPr>
              <a:t>pulmonaty</a:t>
            </a:r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 </a:t>
            </a:r>
            <a:r>
              <a:rPr lang="en-US" dirty="0" err="1" smtClean="0">
                <a:cs typeface="Calibri" panose="020F0502020204030204"/>
                <a:sym typeface="Wingdings" panose="05000000000000000000" pitchFamily="2" charset="2"/>
              </a:rPr>
              <a:t>odema</a:t>
            </a:r>
            <a:endParaRPr lang="en-US" dirty="0" smtClean="0">
              <a:cs typeface="Calibri" panose="020F0502020204030204"/>
              <a:sym typeface="Wingdings" panose="05000000000000000000" pitchFamily="2" charset="2"/>
            </a:endParaRPr>
          </a:p>
          <a:p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Masking effect of LVEDP measures due to the </a:t>
            </a:r>
            <a:r>
              <a:rPr lang="en-US" dirty="0" smtClean="0"/>
              <a:t>pressure equalization between the left heart and right heart due to ASD</a:t>
            </a:r>
          </a:p>
          <a:p>
            <a:r>
              <a:rPr lang="en-US" dirty="0" smtClean="0">
                <a:cs typeface="Calibri" panose="020F0502020204030204"/>
                <a:sym typeface="Wingdings" panose="05000000000000000000" pitchFamily="2" charset="2"/>
              </a:rPr>
              <a:t>Trial occlusion of ASD and monitor for </a:t>
            </a:r>
            <a:r>
              <a:rPr lang="en-US" dirty="0" smtClean="0">
                <a:cs typeface="Calibri" panose="020F0502020204030204"/>
              </a:rPr>
              <a:t>↑ LA pr.</a:t>
            </a:r>
            <a:endParaRPr lang="en-US" dirty="0" smtClean="0">
              <a:cs typeface="Calibri" panose="020F0502020204030204"/>
              <a:sym typeface="Wingdings" panose="05000000000000000000" pitchFamily="2" charset="2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Stop flow method –Balloon device sizing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4602163"/>
          </a:xfrm>
        </p:spPr>
        <p:txBody>
          <a:bodyPr>
            <a:normAutofit fontScale="95000"/>
          </a:bodyPr>
          <a:lstStyle/>
          <a:p>
            <a:r>
              <a:rPr lang="en-US" dirty="0" smtClean="0"/>
              <a:t>Sizing balloon is passed through the ASD</a:t>
            </a:r>
          </a:p>
          <a:p>
            <a:r>
              <a:rPr lang="en-US" dirty="0" smtClean="0"/>
              <a:t>Inflated till no flow is detected with </a:t>
            </a:r>
            <a:r>
              <a:rPr lang="en-US" dirty="0" err="1" smtClean="0"/>
              <a:t>Colour</a:t>
            </a:r>
            <a:r>
              <a:rPr lang="en-US" dirty="0" smtClean="0"/>
              <a:t> Doppler.</a:t>
            </a:r>
          </a:p>
          <a:p>
            <a:r>
              <a:rPr lang="en-US" dirty="0" smtClean="0"/>
              <a:t>Deflated  and L</a:t>
            </a:r>
            <a:r>
              <a:rPr lang="en-US" dirty="0" smtClean="0">
                <a:sym typeface="Wingdings" panose="05000000000000000000" pitchFamily="2" charset="2"/>
              </a:rPr>
              <a:t>R  </a:t>
            </a:r>
            <a:r>
              <a:rPr lang="en-US" dirty="0" smtClean="0"/>
              <a:t>flow verified Doppler</a:t>
            </a:r>
          </a:p>
          <a:p>
            <a:r>
              <a:rPr lang="en-US" dirty="0" smtClean="0"/>
              <a:t>Again inflated keeping the balloon in the center of IAS a waist may form and no flow confirmed by </a:t>
            </a:r>
            <a:r>
              <a:rPr lang="en-US" dirty="0" err="1" smtClean="0"/>
              <a:t>Colour</a:t>
            </a:r>
            <a:r>
              <a:rPr lang="en-US" dirty="0" smtClean="0"/>
              <a:t> Doppler</a:t>
            </a:r>
          </a:p>
          <a:p>
            <a:r>
              <a:rPr lang="en-US" dirty="0" smtClean="0"/>
              <a:t>This waist diameter is  the ASD maximum diameter  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12271" t="3846" r="22281" b="5769"/>
          <a:stretch>
            <a:fillRect/>
          </a:stretch>
        </p:blipFill>
        <p:spPr>
          <a:xfrm>
            <a:off x="0" y="1371600"/>
            <a:ext cx="4747098" cy="4648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 l="21083" t="32292" r="57833" b="30208"/>
          <a:stretch>
            <a:fillRect/>
          </a:stretch>
        </p:blipFill>
        <p:spPr bwMode="auto">
          <a:xfrm>
            <a:off x="4648200" y="1371600"/>
            <a:ext cx="4572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365" y="1417320"/>
            <a:ext cx="8650605" cy="4709160"/>
          </a:xfrm>
        </p:spPr>
        <p:txBody>
          <a:bodyPr/>
          <a:lstStyle/>
          <a:p>
            <a:r>
              <a:rPr lang="en-US" dirty="0" smtClean="0">
                <a:sym typeface="+mn-ea"/>
              </a:rPr>
              <a:t>Stop flow method</a:t>
            </a:r>
          </a:p>
          <a:p>
            <a:pPr lvl="1"/>
            <a:r>
              <a:rPr lang="en-US" dirty="0" smtClean="0">
                <a:sym typeface="+mn-ea"/>
              </a:rPr>
              <a:t>The hemodynamic effect can be studied</a:t>
            </a:r>
          </a:p>
          <a:p>
            <a:r>
              <a:rPr lang="en-US">
                <a:sym typeface="+mn-ea"/>
              </a:rPr>
              <a:t>ASD device closure should not be done,if mean PCWP increased &gt; 10 mmHg from the baseline value or PCWP increased &gt;20 mmHg in test balloon occlusion.</a:t>
            </a:r>
          </a:p>
          <a:p>
            <a:r>
              <a:rPr lang="en-US"/>
              <a:t>Creation of a fenestration hall on the device.</a:t>
            </a:r>
            <a:endParaRPr lang="en-US">
              <a:sym typeface="+mn-ea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Hemodynamic assessment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isolated ASD is there,</a:t>
            </a:r>
          </a:p>
          <a:p>
            <a:r>
              <a:rPr lang="en-US" b="1" dirty="0" err="1" smtClean="0"/>
              <a:t>Qp</a:t>
            </a:r>
            <a:r>
              <a:rPr lang="en-US" b="1" dirty="0" smtClean="0"/>
              <a:t>/Qs</a:t>
            </a:r>
            <a:r>
              <a:rPr lang="en-US" dirty="0" smtClean="0"/>
              <a:t> can be calculated as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sz="2400" b="1" dirty="0" smtClean="0"/>
              <a:t>    PA flow/Aortic flow = PA CSA × PA VTI/Aortic CSA × Aortic VTI</a:t>
            </a:r>
          </a:p>
          <a:p>
            <a:pPr>
              <a:buNone/>
            </a:pPr>
            <a:endParaRPr lang="en-US" sz="2400" b="1" dirty="0" smtClean="0"/>
          </a:p>
          <a:p>
            <a:r>
              <a:rPr lang="en-US" dirty="0" smtClean="0"/>
              <a:t>Closure - </a:t>
            </a:r>
            <a:r>
              <a:rPr lang="en-US" dirty="0" err="1" smtClean="0"/>
              <a:t>Qp</a:t>
            </a:r>
            <a:r>
              <a:rPr lang="en-US" dirty="0" smtClean="0"/>
              <a:t>/Qs &gt;1.5 &amp; PVR &lt; 5 wood unit or less than 2/3 of SVR.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bject 2"/>
          <p:cNvSpPr>
            <a:spLocks noGrp="1"/>
          </p:cNvSpPr>
          <p:nvPr>
            <p:ph idx="1"/>
          </p:nvPr>
        </p:nvSpPr>
        <p:spPr>
          <a:xfrm>
            <a:off x="0" y="0"/>
            <a:ext cx="89154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ASD Rims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&lt;5mm rim size is considered deficient</a:t>
            </a:r>
          </a:p>
          <a:p>
            <a:r>
              <a:rPr lang="en-US" dirty="0" smtClean="0"/>
              <a:t>Adequate SVC, RUPV, IVC, and AV valve rims are  important for successful device closure of ASD.</a:t>
            </a:r>
          </a:p>
          <a:p>
            <a:r>
              <a:rPr lang="en-US" dirty="0" smtClean="0"/>
              <a:t>Aortic rim &lt; 5mm is not a contraindication</a:t>
            </a:r>
          </a:p>
          <a:p>
            <a:r>
              <a:rPr lang="en-US" dirty="0" smtClean="0"/>
              <a:t>Aortic rim &lt; 5mm is a potential risk factor for  cardiac erosion.</a:t>
            </a:r>
          </a:p>
          <a:p>
            <a:r>
              <a:rPr lang="en-US" dirty="0" smtClean="0">
                <a:sym typeface="+mn-ea"/>
              </a:rPr>
              <a:t>All measurements to be taken in ventricular end systole 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4030" t="20203" r="26336" b="10769"/>
          <a:stretch>
            <a:fillRect/>
          </a:stretch>
        </p:blipFill>
        <p:spPr bwMode="auto">
          <a:xfrm>
            <a:off x="0" y="3810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52400" y="4572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Indication for ASD closure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763" t="33672" r="20656" b="24237"/>
          <a:stretch>
            <a:fillRect/>
          </a:stretch>
        </p:blipFill>
        <p:spPr bwMode="auto">
          <a:xfrm>
            <a:off x="85344" y="1447800"/>
            <a:ext cx="898245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5943600"/>
            <a:ext cx="9003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Baumgartner H et al. ESC Guideline for the management of grown-up congenital heart disease</a:t>
            </a:r>
          </a:p>
          <a:p>
            <a:r>
              <a:rPr lang="en-US" dirty="0" smtClean="0"/>
              <a:t> (2010). Eur. H. J (2010) 31; 2915-2957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3143</Words>
  <Application>WPS Presentation</Application>
  <PresentationFormat>On-screen Show (4:3)</PresentationFormat>
  <Paragraphs>505</Paragraphs>
  <Slides>113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Office Theme</vt:lpstr>
      <vt:lpstr>ASD ECHO ASSESSMENT</vt:lpstr>
      <vt:lpstr>Slide 2</vt:lpstr>
      <vt:lpstr>Genetics</vt:lpstr>
      <vt:lpstr>Maternal /Environmental Fcators</vt:lpstr>
      <vt:lpstr>The atrial septum has three components</vt:lpstr>
      <vt:lpstr>Slide 6</vt:lpstr>
      <vt:lpstr>Slide 7</vt:lpstr>
      <vt:lpstr>OS-ASD</vt:lpstr>
      <vt:lpstr>ASD Natural history</vt:lpstr>
      <vt:lpstr>Ostium Primum- ASD/Partial AVCD </vt:lpstr>
      <vt:lpstr>Sinus venous ASD </vt:lpstr>
      <vt:lpstr>CS-ASD</vt:lpstr>
      <vt:lpstr>Atrial Septal Aneurysm</vt:lpstr>
      <vt:lpstr>Slide 14</vt:lpstr>
      <vt:lpstr>Slide 15</vt:lpstr>
      <vt:lpstr>ASD associations</vt:lpstr>
      <vt:lpstr>Orientation of atrial septum</vt:lpstr>
      <vt:lpstr>Rims of ASD</vt:lpstr>
      <vt:lpstr>ASD Rims</vt:lpstr>
      <vt:lpstr>Echocardiography in ASD </vt:lpstr>
      <vt:lpstr>Indirect echo evidence</vt:lpstr>
      <vt:lpstr>Direct view of ASD is possible in</vt:lpstr>
      <vt:lpstr>Slide 23</vt:lpstr>
      <vt:lpstr>Sub costal 4 chamber view (coronal/Frontal view)</vt:lpstr>
      <vt:lpstr>Coronal subcostal view</vt:lpstr>
      <vt:lpstr>Slide 26</vt:lpstr>
      <vt:lpstr> Sub costal 4 chamber view </vt:lpstr>
      <vt:lpstr>Sub costal sagittal view</vt:lpstr>
      <vt:lpstr>Sub costal sagittal plane</vt:lpstr>
      <vt:lpstr>Slide 30</vt:lpstr>
      <vt:lpstr>Slide 31</vt:lpstr>
      <vt:lpstr>Subcostal sagittal view</vt:lpstr>
      <vt:lpstr>Apical 4 chamber view  </vt:lpstr>
      <vt:lpstr>Slide 34</vt:lpstr>
      <vt:lpstr>Subcostal Left Anterior Oblique </vt:lpstr>
      <vt:lpstr>Subcostal Left Anterior Oblique </vt:lpstr>
      <vt:lpstr>High Right Parasternal View  </vt:lpstr>
      <vt:lpstr>High Right Parasternal View </vt:lpstr>
      <vt:lpstr>Supra sternal short axis view/Crab view</vt:lpstr>
      <vt:lpstr>Slide 40</vt:lpstr>
      <vt:lpstr>En Face Views of ASDs on 2D TTE</vt:lpstr>
      <vt:lpstr>Slide 42</vt:lpstr>
      <vt:lpstr>Role of Colour Doppler, CW Doppler &amp; PW Doppler </vt:lpstr>
      <vt:lpstr>Slide 44</vt:lpstr>
      <vt:lpstr>PW Doppler through ASD</vt:lpstr>
      <vt:lpstr>Contrast Echocardiography</vt:lpstr>
      <vt:lpstr>Slide 47</vt:lpstr>
      <vt:lpstr>Role of TEE ASD</vt:lpstr>
      <vt:lpstr>TEE basics  </vt:lpstr>
      <vt:lpstr>Probe Positions Relative To Esophagus</vt:lpstr>
      <vt:lpstr>Slide 51</vt:lpstr>
      <vt:lpstr>Basic maneuvers</vt:lpstr>
      <vt:lpstr>TEE views basics</vt:lpstr>
      <vt:lpstr>Slide 54</vt:lpstr>
      <vt:lpstr>Views for assessment of ASD by TEE   ASE GUIDELINES &amp; STANDARDS: J Am Soc Echocardiogr 2015;28:910-58  </vt:lpstr>
      <vt:lpstr>Views for assessment of ASD by TEE   ASE GUIDELINES &amp; STANDARDS: J Am Soc Echocardiogr 2015;28:910-58  </vt:lpstr>
      <vt:lpstr>Important view in ASD</vt:lpstr>
      <vt:lpstr>Upper Esophageal Short-Axis View</vt:lpstr>
      <vt:lpstr>Upper Esophageal Short-Axis View</vt:lpstr>
      <vt:lpstr>Mid esophageal Aortic Valve Short-Axis View</vt:lpstr>
      <vt:lpstr>Mid esophageal Aortic Valve Short-Axis View</vt:lpstr>
      <vt:lpstr>Mid esophageal Aortic Valve Short-Axis View </vt:lpstr>
      <vt:lpstr>Slide 63</vt:lpstr>
      <vt:lpstr>Mid esophageal Four-Chamber View</vt:lpstr>
      <vt:lpstr>Mid esophageal Four-Chamber View </vt:lpstr>
      <vt:lpstr>Mid esophageal Four-Chamber View</vt:lpstr>
      <vt:lpstr>Mid esophageal Bicaval View</vt:lpstr>
      <vt:lpstr>Mid esophageal Bicaval View</vt:lpstr>
      <vt:lpstr>Slide 69</vt:lpstr>
      <vt:lpstr>Mid esophageal Bicaval View </vt:lpstr>
      <vt:lpstr>Slide 71</vt:lpstr>
      <vt:lpstr>Mid-Esophageal Long-Axis View</vt:lpstr>
      <vt:lpstr>Mid-Esophageal Long-Axis View</vt:lpstr>
      <vt:lpstr>3D TTE/TEE ECHO</vt:lpstr>
      <vt:lpstr>3D ECHO </vt:lpstr>
      <vt:lpstr>3D TEE</vt:lpstr>
      <vt:lpstr>3D TEE</vt:lpstr>
      <vt:lpstr>RT 3D TEE</vt:lpstr>
      <vt:lpstr>Intracardiac echocardiography(ICE)</vt:lpstr>
      <vt:lpstr>ICE</vt:lpstr>
      <vt:lpstr>(A) Home view. (B) Septal long-axis view. (C) Bicaval view.  (D) Septal short-axis view of PFO. (E) Septal short-axis view of ostium secundum ASD.</vt:lpstr>
      <vt:lpstr>Advantage of Various ECHO modalities</vt:lpstr>
      <vt:lpstr>Draw backs of Various ECHO modalities</vt:lpstr>
      <vt:lpstr>Slide 84</vt:lpstr>
      <vt:lpstr>Hemodynamic in ASD</vt:lpstr>
      <vt:lpstr>RV volume overload</vt:lpstr>
      <vt:lpstr>Pulmonary Artery Hypertension</vt:lpstr>
      <vt:lpstr>Slide 88</vt:lpstr>
      <vt:lpstr>PHTN Vs ASD device closure</vt:lpstr>
      <vt:lpstr>RV Function </vt:lpstr>
      <vt:lpstr>LV function</vt:lpstr>
      <vt:lpstr>Stop flow method –Balloon device sizing</vt:lpstr>
      <vt:lpstr>Slide 93</vt:lpstr>
      <vt:lpstr>Slide 94</vt:lpstr>
      <vt:lpstr>Hemodynamic assessment</vt:lpstr>
      <vt:lpstr>Slide 96</vt:lpstr>
      <vt:lpstr>Importance of ASD Rims</vt:lpstr>
      <vt:lpstr>Slide 98</vt:lpstr>
      <vt:lpstr>Indication for ASD closure</vt:lpstr>
      <vt:lpstr>Indication for ASD closure</vt:lpstr>
      <vt:lpstr>Slide 101</vt:lpstr>
      <vt:lpstr>Devices </vt:lpstr>
      <vt:lpstr>ASD device closure Challenges </vt:lpstr>
      <vt:lpstr>ASD Device closure complication</vt:lpstr>
      <vt:lpstr>Slide 105</vt:lpstr>
      <vt:lpstr>Referance </vt:lpstr>
      <vt:lpstr>Question-1 </vt:lpstr>
      <vt:lpstr>Question 2</vt:lpstr>
      <vt:lpstr>Question 3 </vt:lpstr>
      <vt:lpstr>Question 4</vt:lpstr>
      <vt:lpstr>Question 5 Identify the defect</vt:lpstr>
      <vt:lpstr>Question 6 Identify the defects</vt:lpstr>
      <vt:lpstr>Thank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HP</cp:lastModifiedBy>
  <cp:revision>121</cp:revision>
  <dcterms:created xsi:type="dcterms:W3CDTF">2018-02-20T13:39:00Z</dcterms:created>
  <dcterms:modified xsi:type="dcterms:W3CDTF">2018-09-16T13:59:04Z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1033-10.2.0.5996</vt:lpwstr>
  </property>
</Properties>
</file>